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7" r:id="rId2"/>
    <p:sldId id="743" r:id="rId3"/>
    <p:sldId id="490" r:id="rId4"/>
    <p:sldId id="875" r:id="rId5"/>
    <p:sldId id="1003" r:id="rId6"/>
    <p:sldId id="1049" r:id="rId7"/>
    <p:sldId id="991" r:id="rId8"/>
    <p:sldId id="1031" r:id="rId9"/>
    <p:sldId id="1029" r:id="rId10"/>
    <p:sldId id="1028" r:id="rId11"/>
    <p:sldId id="1006" r:id="rId12"/>
    <p:sldId id="1032" r:id="rId13"/>
    <p:sldId id="1014" r:id="rId14"/>
    <p:sldId id="1027" r:id="rId15"/>
    <p:sldId id="1017" r:id="rId16"/>
    <p:sldId id="1022" r:id="rId17"/>
    <p:sldId id="1023" r:id="rId18"/>
    <p:sldId id="1013" r:id="rId19"/>
    <p:sldId id="1035" r:id="rId20"/>
    <p:sldId id="1055" r:id="rId21"/>
    <p:sldId id="1056" r:id="rId22"/>
    <p:sldId id="1052" r:id="rId23"/>
    <p:sldId id="984" r:id="rId24"/>
    <p:sldId id="986" r:id="rId25"/>
    <p:sldId id="1063" r:id="rId26"/>
    <p:sldId id="1047" r:id="rId27"/>
    <p:sldId id="1034" r:id="rId28"/>
    <p:sldId id="1009" r:id="rId29"/>
    <p:sldId id="976" r:id="rId30"/>
    <p:sldId id="997" r:id="rId31"/>
    <p:sldId id="992" r:id="rId32"/>
    <p:sldId id="1062" r:id="rId33"/>
    <p:sldId id="1030" r:id="rId34"/>
    <p:sldId id="1043" r:id="rId35"/>
    <p:sldId id="1010" r:id="rId36"/>
    <p:sldId id="1061" r:id="rId37"/>
    <p:sldId id="1064" r:id="rId38"/>
    <p:sldId id="1060" r:id="rId39"/>
    <p:sldId id="1065" r:id="rId40"/>
    <p:sldId id="1015" r:id="rId41"/>
    <p:sldId id="1054" r:id="rId42"/>
    <p:sldId id="1067" r:id="rId43"/>
    <p:sldId id="1007" r:id="rId44"/>
    <p:sldId id="1021" r:id="rId45"/>
    <p:sldId id="1044" r:id="rId46"/>
    <p:sldId id="1019" r:id="rId47"/>
    <p:sldId id="1018" r:id="rId48"/>
    <p:sldId id="1045" r:id="rId49"/>
    <p:sldId id="882" r:id="rId50"/>
    <p:sldId id="1068" r:id="rId51"/>
    <p:sldId id="1057" r:id="rId52"/>
    <p:sldId id="1046" r:id="rId53"/>
    <p:sldId id="1053" r:id="rId54"/>
    <p:sldId id="1066" r:id="rId55"/>
    <p:sldId id="259" r:id="rId56"/>
    <p:sldId id="1024" r:id="rId57"/>
    <p:sldId id="1005" r:id="rId58"/>
    <p:sldId id="980" r:id="rId59"/>
    <p:sldId id="1026" r:id="rId60"/>
    <p:sldId id="1059" r:id="rId61"/>
    <p:sldId id="1050" r:id="rId62"/>
    <p:sldId id="315" r:id="rId63"/>
    <p:sldId id="1039" r:id="rId64"/>
    <p:sldId id="972" r:id="rId65"/>
    <p:sldId id="256" r:id="rId66"/>
    <p:sldId id="258" r:id="rId67"/>
    <p:sldId id="990" r:id="rId68"/>
    <p:sldId id="1040" r:id="rId69"/>
    <p:sldId id="1036" r:id="rId70"/>
    <p:sldId id="1037" r:id="rId71"/>
    <p:sldId id="266" r:id="rId72"/>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490"/>
            <p14:sldId id="875"/>
          </p14:sldIdLst>
        </p14:section>
        <p14:section name="タイトルなしのセクション" id="{2222DC94-E039-4F92-8293-E592BEC64C49}">
          <p14:sldIdLst>
            <p14:sldId id="1003"/>
            <p14:sldId id="1049"/>
            <p14:sldId id="991"/>
            <p14:sldId id="1031"/>
            <p14:sldId id="1029"/>
            <p14:sldId id="1028"/>
            <p14:sldId id="1006"/>
            <p14:sldId id="1032"/>
            <p14:sldId id="1014"/>
            <p14:sldId id="1027"/>
            <p14:sldId id="1017"/>
            <p14:sldId id="1022"/>
            <p14:sldId id="1023"/>
            <p14:sldId id="1013"/>
            <p14:sldId id="1035"/>
            <p14:sldId id="1055"/>
            <p14:sldId id="1056"/>
            <p14:sldId id="1052"/>
            <p14:sldId id="984"/>
            <p14:sldId id="986"/>
            <p14:sldId id="1063"/>
            <p14:sldId id="1047"/>
            <p14:sldId id="1034"/>
            <p14:sldId id="1009"/>
            <p14:sldId id="976"/>
            <p14:sldId id="997"/>
            <p14:sldId id="992"/>
            <p14:sldId id="1062"/>
            <p14:sldId id="1030"/>
            <p14:sldId id="1043"/>
            <p14:sldId id="1010"/>
            <p14:sldId id="1061"/>
            <p14:sldId id="1064"/>
            <p14:sldId id="1060"/>
            <p14:sldId id="1065"/>
            <p14:sldId id="1015"/>
            <p14:sldId id="1054"/>
            <p14:sldId id="1067"/>
            <p14:sldId id="1007"/>
            <p14:sldId id="1021"/>
            <p14:sldId id="1044"/>
            <p14:sldId id="1019"/>
            <p14:sldId id="1018"/>
            <p14:sldId id="1045"/>
            <p14:sldId id="882"/>
            <p14:sldId id="1068"/>
            <p14:sldId id="1057"/>
            <p14:sldId id="1046"/>
            <p14:sldId id="1053"/>
            <p14:sldId id="1066"/>
            <p14:sldId id="259"/>
            <p14:sldId id="1024"/>
            <p14:sldId id="1005"/>
            <p14:sldId id="980"/>
            <p14:sldId id="1026"/>
            <p14:sldId id="1059"/>
            <p14:sldId id="1050"/>
            <p14:sldId id="315"/>
            <p14:sldId id="1039"/>
            <p14:sldId id="972"/>
            <p14:sldId id="256"/>
            <p14:sldId id="258"/>
            <p14:sldId id="990"/>
            <p14:sldId id="1040"/>
            <p14:sldId id="1036"/>
            <p14:sldId id="1037"/>
            <p14:sldId id="266"/>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96344" autoAdjust="0"/>
  </p:normalViewPr>
  <p:slideViewPr>
    <p:cSldViewPr snapToGrid="0" showGuides="1">
      <p:cViewPr varScale="1">
        <p:scale>
          <a:sx n="104" d="100"/>
          <a:sy n="104" d="100"/>
        </p:scale>
        <p:origin x="180" y="114"/>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856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2023/8/25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26</a:t>
            </a:fld>
            <a:endParaRPr kumimoji="1" lang="ja-JP" altLang="en-US"/>
          </a:p>
        </p:txBody>
      </p:sp>
    </p:spTree>
    <p:extLst>
      <p:ext uri="{BB962C8B-B14F-4D97-AF65-F5344CB8AC3E}">
        <p14:creationId xmlns:p14="http://schemas.microsoft.com/office/powerpoint/2010/main" val="46714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2023/8/25</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3.xml"/><Relationship Id="rId5" Type="http://schemas.openxmlformats.org/officeDocument/2006/relationships/image" Target="../media/image64.jpeg"/><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3.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81.jpeg"/><Relationship Id="rId1" Type="http://schemas.openxmlformats.org/officeDocument/2006/relationships/slideLayout" Target="../slideLayouts/slideLayout1.xml"/><Relationship Id="rId4" Type="http://schemas.openxmlformats.org/officeDocument/2006/relationships/image" Target="../media/image97.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twitter.com/coenvermeeren/status/1671403929626632192" TargetMode="External"/><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99.jpeg"/></Relationships>
</file>

<file path=ppt/slides/_rels/slide6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713429"/>
            </a:xfrm>
            <a:prstGeom prst="rect">
              <a:avLst/>
            </a:prstGeom>
            <a:grpFill/>
            <a:effectLst/>
          </p:spPr>
          <p:txBody>
            <a:bodyPr wrap="square" rtlCol="0">
              <a:spAutoFit/>
            </a:bodyPr>
            <a:lstStyle/>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第</a:t>
              </a:r>
              <a:r>
                <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rPr>
                <a:t>16</a:t>
              </a: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回</a:t>
              </a:r>
              <a:endPar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9600" dirty="0">
                  <a:solidFill>
                    <a:schemeClr val="bg1">
                      <a:lumMod val="95000"/>
                    </a:schemeClr>
                  </a:solidFill>
                  <a:latin typeface="BIZ UDPゴシック" panose="020B0400000000000000" pitchFamily="50" charset="-128"/>
                  <a:ea typeface="BIZ UDPゴシック" panose="020B0400000000000000" pitchFamily="50" charset="-128"/>
                </a:rPr>
                <a:t>人口トレンド</a:t>
              </a:r>
              <a:endParaRPr lang="en-US" altLang="ja-JP" sz="96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endParaRPr lang="en-US" altLang="ja-JP" sz="2032"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～減速する世界、縮小する日本～</a:t>
              </a:r>
              <a:endParaRPr lang="ja-JP" altLang="en-US" sz="5079" dirty="0">
                <a:ln w="19050">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BE8651-1C7C-D245-0453-87062DDE9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468" y="455503"/>
            <a:ext cx="8736040" cy="622932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地域別の人口増減</a:t>
            </a:r>
          </a:p>
        </p:txBody>
      </p:sp>
      <p:sp>
        <p:nvSpPr>
          <p:cNvPr id="2" name="テキスト ボックス 1">
            <a:extLst>
              <a:ext uri="{FF2B5EF4-FFF2-40B4-BE49-F238E27FC236}">
                <a16:creationId xmlns:a16="http://schemas.microsoft.com/office/drawing/2014/main" id="{39503DBD-40C0-A6C3-6B0A-614AE56E6B22}"/>
              </a:ext>
            </a:extLst>
          </p:cNvPr>
          <p:cNvSpPr txBox="1"/>
          <p:nvPr/>
        </p:nvSpPr>
        <p:spPr>
          <a:xfrm>
            <a:off x="2992125" y="440513"/>
            <a:ext cx="6104744" cy="230832"/>
          </a:xfrm>
          <a:prstGeom prst="rect">
            <a:avLst/>
          </a:prstGeom>
          <a:noFill/>
        </p:spPr>
        <p:txBody>
          <a:bodyPr wrap="square">
            <a:spAutoFit/>
          </a:bodyPr>
          <a:lstStyle/>
          <a:p>
            <a:pPr algn="ctr"/>
            <a:r>
              <a:rPr lang="en-US" altLang="ja-JP" sz="900" dirty="0">
                <a:latin typeface="Amasis MT Pro Black" panose="02040A04050005020304" pitchFamily="18" charset="0"/>
              </a:rPr>
              <a:t>https://www.un.org/development/desa/pd/content/World-Population-Prospects-2022</a:t>
            </a:r>
            <a:endParaRPr lang="ja-JP" altLang="en-US" sz="9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CACE36F5-0DA2-4558-A0C3-9894D933C636}"/>
              </a:ext>
            </a:extLst>
          </p:cNvPr>
          <p:cNvSpPr txBox="1"/>
          <p:nvPr/>
        </p:nvSpPr>
        <p:spPr>
          <a:xfrm>
            <a:off x="9921766" y="1582424"/>
            <a:ext cx="1891862"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サブ・サハラ・アフリカ</a:t>
            </a:r>
          </a:p>
        </p:txBody>
      </p:sp>
    </p:spTree>
    <p:extLst>
      <p:ext uri="{BB962C8B-B14F-4D97-AF65-F5344CB8AC3E}">
        <p14:creationId xmlns:p14="http://schemas.microsoft.com/office/powerpoint/2010/main" val="7827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09C3260-E555-32DE-616C-3B3AB7151A5F}"/>
              </a:ext>
            </a:extLst>
          </p:cNvPr>
          <p:cNvPicPr>
            <a:picLocks noChangeAspect="1"/>
          </p:cNvPicPr>
          <p:nvPr/>
        </p:nvPicPr>
        <p:blipFill>
          <a:blip r:embed="rId2"/>
          <a:stretch>
            <a:fillRect/>
          </a:stretch>
        </p:blipFill>
        <p:spPr>
          <a:xfrm>
            <a:off x="6589197" y="327051"/>
            <a:ext cx="5060535" cy="625395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a:t>
            </a:r>
            <a:r>
              <a:rPr lang="en-US" altLang="ja-JP" sz="2400" b="1" dirty="0">
                <a:latin typeface="BIZ UDPゴシック" panose="020B0400000000000000" pitchFamily="50" charset="-128"/>
                <a:ea typeface="BIZ UDPゴシック" panose="020B0400000000000000" pitchFamily="50" charset="-128"/>
              </a:rPr>
              <a:t>2100</a:t>
            </a:r>
            <a:r>
              <a:rPr lang="ja-JP" altLang="en-US" sz="2400" b="1" dirty="0">
                <a:latin typeface="BIZ UDPゴシック" panose="020B0400000000000000" pitchFamily="50" charset="-128"/>
                <a:ea typeface="BIZ UDPゴシック" panose="020B0400000000000000" pitchFamily="50" charset="-128"/>
              </a:rPr>
              <a:t>年</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C5220806-6330-9F6D-D9C0-173A9BB24075}"/>
              </a:ext>
            </a:extLst>
          </p:cNvPr>
          <p:cNvPicPr>
            <a:picLocks noChangeAspect="1"/>
          </p:cNvPicPr>
          <p:nvPr/>
        </p:nvPicPr>
        <p:blipFill>
          <a:blip r:embed="rId3"/>
          <a:stretch>
            <a:fillRect/>
          </a:stretch>
        </p:blipFill>
        <p:spPr>
          <a:xfrm>
            <a:off x="173766" y="457200"/>
            <a:ext cx="5922234" cy="6123801"/>
          </a:xfrm>
          <a:prstGeom prst="rect">
            <a:avLst/>
          </a:prstGeom>
        </p:spPr>
      </p:pic>
      <p:sp>
        <p:nvSpPr>
          <p:cNvPr id="9" name="矢印: 右 8">
            <a:extLst>
              <a:ext uri="{FF2B5EF4-FFF2-40B4-BE49-F238E27FC236}">
                <a16:creationId xmlns:a16="http://schemas.microsoft.com/office/drawing/2014/main" id="{97780D82-6DA7-A7F6-6064-C5C5B58E278E}"/>
              </a:ext>
            </a:extLst>
          </p:cNvPr>
          <p:cNvSpPr/>
          <p:nvPr/>
        </p:nvSpPr>
        <p:spPr>
          <a:xfrm>
            <a:off x="6096000" y="3200400"/>
            <a:ext cx="493197" cy="861934"/>
          </a:xfrm>
          <a:prstGeom prst="rightArrow">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0AC368D-3E7E-38C6-0072-82FF55FCCADC}"/>
              </a:ext>
            </a:extLst>
          </p:cNvPr>
          <p:cNvSpPr txBox="1"/>
          <p:nvPr/>
        </p:nvSpPr>
        <p:spPr>
          <a:xfrm>
            <a:off x="6655632" y="564076"/>
            <a:ext cx="1622815" cy="461665"/>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2</a:t>
            </a:r>
            <a:r>
              <a:rPr kumimoji="1" lang="ja-JP" altLang="en-US" sz="2400" b="1" dirty="0">
                <a:latin typeface="BIZ UDPゴシック" panose="020B0400000000000000" pitchFamily="50" charset="-128"/>
                <a:ea typeface="BIZ UDPゴシック" panose="020B0400000000000000" pitchFamily="50" charset="-128"/>
              </a:rPr>
              <a:t>１００年</a:t>
            </a:r>
          </a:p>
        </p:txBody>
      </p:sp>
      <p:sp>
        <p:nvSpPr>
          <p:cNvPr id="11" name="テキスト ボックス 10">
            <a:extLst>
              <a:ext uri="{FF2B5EF4-FFF2-40B4-BE49-F238E27FC236}">
                <a16:creationId xmlns:a16="http://schemas.microsoft.com/office/drawing/2014/main" id="{4C1615B4-B404-B0B3-DE04-8DF80824BE89}"/>
              </a:ext>
            </a:extLst>
          </p:cNvPr>
          <p:cNvSpPr txBox="1"/>
          <p:nvPr/>
        </p:nvSpPr>
        <p:spPr>
          <a:xfrm>
            <a:off x="232347" y="629587"/>
            <a:ext cx="1622815" cy="461665"/>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2020</a:t>
            </a:r>
            <a:r>
              <a:rPr kumimoji="1" lang="ja-JP" altLang="en-US" sz="2400" b="1" dirty="0">
                <a:latin typeface="BIZ UDPゴシック" panose="020B0400000000000000" pitchFamily="50" charset="-128"/>
                <a:ea typeface="BIZ UDPゴシック" panose="020B0400000000000000" pitchFamily="50" charset="-128"/>
              </a:rPr>
              <a:t>年</a:t>
            </a:r>
          </a:p>
        </p:txBody>
      </p:sp>
      <p:sp>
        <p:nvSpPr>
          <p:cNvPr id="13" name="テキスト ボックス 12">
            <a:extLst>
              <a:ext uri="{FF2B5EF4-FFF2-40B4-BE49-F238E27FC236}">
                <a16:creationId xmlns:a16="http://schemas.microsoft.com/office/drawing/2014/main" id="{B9E0F08E-C88B-2221-5003-A6CBC4C3D9B8}"/>
              </a:ext>
            </a:extLst>
          </p:cNvPr>
          <p:cNvSpPr txBox="1"/>
          <p:nvPr/>
        </p:nvSpPr>
        <p:spPr>
          <a:xfrm>
            <a:off x="8095584" y="104781"/>
            <a:ext cx="4047345" cy="369332"/>
          </a:xfrm>
          <a:prstGeom prst="rect">
            <a:avLst/>
          </a:prstGeom>
          <a:noFill/>
        </p:spPr>
        <p:txBody>
          <a:bodyPr wrap="square">
            <a:spAutoFit/>
          </a:bodyPr>
          <a:lstStyle/>
          <a:p>
            <a:r>
              <a:rPr lang="ja-JP" altLang="en-US" sz="900" dirty="0">
                <a:solidFill>
                  <a:schemeClr val="bg1"/>
                </a:solidFill>
                <a:latin typeface="BIZ UDPゴシック" panose="020B0400000000000000" pitchFamily="50" charset="-128"/>
                <a:ea typeface="BIZ UDPゴシック" panose="020B0400000000000000" pitchFamily="50" charset="-128"/>
              </a:rPr>
              <a:t>日経「人口と世界　変わる多数派　常識が揺らぐ」</a:t>
            </a:r>
            <a:endParaRPr lang="en-US" altLang="ja-JP" sz="900" dirty="0">
              <a:solidFill>
                <a:schemeClr val="bg1"/>
              </a:solidFill>
              <a:latin typeface="BIZ UDPゴシック" panose="020B0400000000000000" pitchFamily="50" charset="-128"/>
              <a:ea typeface="BIZ UDPゴシック" panose="020B0400000000000000" pitchFamily="50" charset="-128"/>
            </a:endParaRPr>
          </a:p>
          <a:p>
            <a:r>
              <a:rPr lang="en-US" altLang="ja-JP" sz="900" dirty="0">
                <a:solidFill>
                  <a:schemeClr val="bg1"/>
                </a:solidFill>
                <a:latin typeface="Amasis MT Pro Black" panose="02040A04050005020304" pitchFamily="18" charset="0"/>
              </a:rPr>
              <a:t>https://vdata.nikkei.com/newsgraphics/population-and-world/</a:t>
            </a:r>
            <a:endParaRPr lang="ja-JP" altLang="en-US" sz="9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04124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世界人口の減少</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57119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人口危機</a:t>
            </a:r>
          </a:p>
        </p:txBody>
      </p:sp>
      <p:pic>
        <p:nvPicPr>
          <p:cNvPr id="5122" name="Picture 2" descr="Image">
            <a:extLst>
              <a:ext uri="{FF2B5EF4-FFF2-40B4-BE49-F238E27FC236}">
                <a16:creationId xmlns:a16="http://schemas.microsoft.com/office/drawing/2014/main" id="{45E33181-91BB-9379-5F6F-F13F37DC8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43" y="455503"/>
            <a:ext cx="6125498" cy="612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158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世界人口の色んな推計</a:t>
            </a:r>
          </a:p>
        </p:txBody>
      </p:sp>
      <p:pic>
        <p:nvPicPr>
          <p:cNvPr id="1026" name="Picture 2">
            <a:extLst>
              <a:ext uri="{FF2B5EF4-FFF2-40B4-BE49-F238E27FC236}">
                <a16:creationId xmlns:a16="http://schemas.microsoft.com/office/drawing/2014/main" id="{9524CCF4-5161-219A-F3E2-3DD9C6F74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111" y="504917"/>
            <a:ext cx="8735778" cy="607608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068BC3C-2847-DE19-4217-2FC6C5DADB53}"/>
              </a:ext>
            </a:extLst>
          </p:cNvPr>
          <p:cNvSpPr txBox="1"/>
          <p:nvPr/>
        </p:nvSpPr>
        <p:spPr>
          <a:xfrm rot="16200000">
            <a:off x="-2091458" y="3576072"/>
            <a:ext cx="5649419" cy="261610"/>
          </a:xfrm>
          <a:prstGeom prst="rect">
            <a:avLst/>
          </a:prstGeom>
          <a:noFill/>
        </p:spPr>
        <p:txBody>
          <a:bodyPr wrap="square">
            <a:spAutoFit/>
          </a:bodyPr>
          <a:lstStyle/>
          <a:p>
            <a:pPr algn="ctr"/>
            <a:r>
              <a:rPr lang="en-US" altLang="ja-JP" sz="1050" dirty="0">
                <a:latin typeface="Amasis MT Pro Black" panose="02040A04050005020304" pitchFamily="18" charset="0"/>
              </a:rPr>
              <a:t>https://www.nikkei.com/article/DGXZQODL213760R20C21A8000000/</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412129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C17E56D-B923-56AA-D6F3-832BB7ECE82D}"/>
              </a:ext>
            </a:extLst>
          </p:cNvPr>
          <p:cNvPicPr>
            <a:picLocks noChangeAspect="1"/>
          </p:cNvPicPr>
          <p:nvPr/>
        </p:nvPicPr>
        <p:blipFill>
          <a:blip r:embed="rId2"/>
          <a:stretch>
            <a:fillRect/>
          </a:stretch>
        </p:blipFill>
        <p:spPr>
          <a:xfrm>
            <a:off x="179631" y="1226566"/>
            <a:ext cx="7270174" cy="4582123"/>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世界人口は減少・・・</a:t>
            </a:r>
          </a:p>
        </p:txBody>
      </p:sp>
      <p:sp>
        <p:nvSpPr>
          <p:cNvPr id="8" name="テキスト ボックス 7">
            <a:extLst>
              <a:ext uri="{FF2B5EF4-FFF2-40B4-BE49-F238E27FC236}">
                <a16:creationId xmlns:a16="http://schemas.microsoft.com/office/drawing/2014/main" id="{170ED72C-9C87-1B6D-974C-5D82BF7BDCF6}"/>
              </a:ext>
            </a:extLst>
          </p:cNvPr>
          <p:cNvSpPr txBox="1"/>
          <p:nvPr/>
        </p:nvSpPr>
        <p:spPr>
          <a:xfrm>
            <a:off x="337279" y="651753"/>
            <a:ext cx="6751194" cy="646331"/>
          </a:xfrm>
          <a:prstGeom prst="rect">
            <a:avLst/>
          </a:prstGeom>
          <a:noFill/>
        </p:spPr>
        <p:txBody>
          <a:bodyPr wrap="square">
            <a:spAutoFit/>
          </a:bodyPr>
          <a:lstStyle/>
          <a:p>
            <a:pPr algn="l" fontAlgn="base"/>
            <a:r>
              <a:rPr lang="ja-JP" altLang="en-US" b="0" i="0" dirty="0">
                <a:solidFill>
                  <a:srgbClr val="000000"/>
                </a:solidFill>
                <a:effectLst/>
                <a:latin typeface="BIZ UDPゴシック" panose="020B0400000000000000" pitchFamily="50" charset="-128"/>
                <a:ea typeface="BIZ UDPゴシック" panose="020B0400000000000000" pitchFamily="50" charset="-128"/>
              </a:rPr>
              <a:t>国連の人口統計学者は世界人口が</a:t>
            </a:r>
            <a:r>
              <a:rPr lang="en-US" altLang="ja-JP" b="0" i="0" dirty="0">
                <a:solidFill>
                  <a:srgbClr val="000000"/>
                </a:solidFill>
                <a:effectLst/>
                <a:latin typeface="BIZ UDPゴシック" panose="020B0400000000000000" pitchFamily="50" charset="-128"/>
                <a:ea typeface="BIZ UDPゴシック" panose="020B0400000000000000" pitchFamily="50" charset="-128"/>
              </a:rPr>
              <a:t>100</a:t>
            </a:r>
            <a:r>
              <a:rPr lang="ja-JP" altLang="en-US" b="0" i="0" dirty="0">
                <a:solidFill>
                  <a:srgbClr val="000000"/>
                </a:solidFill>
                <a:effectLst/>
                <a:latin typeface="BIZ UDPゴシック" panose="020B0400000000000000" pitchFamily="50" charset="-128"/>
                <a:ea typeface="BIZ UDPゴシック" panose="020B0400000000000000" pitchFamily="50" charset="-128"/>
              </a:rPr>
              <a:t>億人を超えると予測していますが、他の研究グループは、今世紀よりも早いピークを予測。</a:t>
            </a:r>
          </a:p>
        </p:txBody>
      </p:sp>
      <p:sp>
        <p:nvSpPr>
          <p:cNvPr id="10" name="テキスト ボックス 9">
            <a:extLst>
              <a:ext uri="{FF2B5EF4-FFF2-40B4-BE49-F238E27FC236}">
                <a16:creationId xmlns:a16="http://schemas.microsoft.com/office/drawing/2014/main" id="{62560FCE-4E8F-D848-A565-FF512A1CD04C}"/>
              </a:ext>
            </a:extLst>
          </p:cNvPr>
          <p:cNvSpPr txBox="1"/>
          <p:nvPr/>
        </p:nvSpPr>
        <p:spPr>
          <a:xfrm>
            <a:off x="72890" y="5706081"/>
            <a:ext cx="8224167" cy="769441"/>
          </a:xfrm>
          <a:prstGeom prst="rect">
            <a:avLst/>
          </a:prstGeom>
          <a:noFill/>
        </p:spPr>
        <p:txBody>
          <a:bodyPr wrap="square">
            <a:spAutoFit/>
          </a:bodyPr>
          <a:lstStyle/>
          <a:p>
            <a:pPr algn="l" fontAlgn="base"/>
            <a:r>
              <a:rPr lang="en-US" altLang="ja-JP" sz="1100" b="0" i="0" dirty="0">
                <a:effectLst/>
                <a:latin typeface="BIZ UDPゴシック" panose="020B0400000000000000" pitchFamily="50" charset="-128"/>
                <a:ea typeface="BIZ UDPゴシック" panose="020B0400000000000000" pitchFamily="50" charset="-128"/>
              </a:rPr>
              <a:t>Charlotte Li, NG Staff</a:t>
            </a:r>
          </a:p>
          <a:p>
            <a:pPr algn="l" fontAlgn="base"/>
            <a:r>
              <a:rPr lang="en-US" altLang="ja-JP" sz="1100" b="0" i="0" dirty="0">
                <a:effectLst/>
                <a:latin typeface="BIZ UDPゴシック" panose="020B0400000000000000" pitchFamily="50" charset="-128"/>
                <a:ea typeface="BIZ UDPゴシック" panose="020B0400000000000000" pitchFamily="50" charset="-128"/>
              </a:rPr>
              <a:t>Sources: United Nations, Department of Economic and Social Affairs, Population Division;</a:t>
            </a:r>
          </a:p>
          <a:p>
            <a:pPr algn="l" fontAlgn="base"/>
            <a:r>
              <a:rPr lang="en-US" altLang="ja-JP" sz="1100" b="0" i="0" dirty="0">
                <a:effectLst/>
                <a:latin typeface="BIZ UDPゴシック" panose="020B0400000000000000" pitchFamily="50" charset="-128"/>
                <a:ea typeface="BIZ UDPゴシック" panose="020B0400000000000000" pitchFamily="50" charset="-128"/>
              </a:rPr>
              <a:t>Wittgenstein Centre for Demography and Global Human Capital; Institute for Health</a:t>
            </a:r>
          </a:p>
          <a:p>
            <a:pPr algn="l" fontAlgn="base"/>
            <a:r>
              <a:rPr lang="en-US" altLang="ja-JP" sz="1100" b="0" i="0" dirty="0">
                <a:effectLst/>
                <a:latin typeface="BIZ UDPゴシック" panose="020B0400000000000000" pitchFamily="50" charset="-128"/>
                <a:ea typeface="BIZ UDPゴシック" panose="020B0400000000000000" pitchFamily="50" charset="-128"/>
              </a:rPr>
              <a:t>Metrics and Evaluation (IHME)</a:t>
            </a:r>
          </a:p>
        </p:txBody>
      </p:sp>
      <p:sp>
        <p:nvSpPr>
          <p:cNvPr id="12" name="テキスト ボックス 11">
            <a:extLst>
              <a:ext uri="{FF2B5EF4-FFF2-40B4-BE49-F238E27FC236}">
                <a16:creationId xmlns:a16="http://schemas.microsoft.com/office/drawing/2014/main" id="{67206962-9E00-98F5-BAAC-450E3D73BC5C}"/>
              </a:ext>
            </a:extLst>
          </p:cNvPr>
          <p:cNvSpPr txBox="1"/>
          <p:nvPr/>
        </p:nvSpPr>
        <p:spPr>
          <a:xfrm>
            <a:off x="7357923" y="726301"/>
            <a:ext cx="4654446" cy="5478423"/>
          </a:xfrm>
          <a:prstGeom prst="rect">
            <a:avLst/>
          </a:prstGeom>
          <a:noFill/>
        </p:spPr>
        <p:txBody>
          <a:bodyPr wrap="square">
            <a:spAutoFit/>
          </a:bodyPr>
          <a:lstStyle/>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ワシントン大学の教授は、彼らの「まったく異なる出生率モデル」のもとでは、人類の人口は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90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億から</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億人の間にしか到達しないだろうと述べている。</a:t>
            </a:r>
          </a:p>
          <a:p>
            <a:pPr algn="l"/>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1" i="0" dirty="0">
                <a:solidFill>
                  <a:srgbClr val="000000"/>
                </a:solidFill>
                <a:effectLst/>
                <a:latin typeface="BIZ UDPゴシック" panose="020B0400000000000000" pitchFamily="50" charset="-128"/>
                <a:ea typeface="BIZ UDPゴシック" panose="020B0400000000000000" pitchFamily="50" charset="-128"/>
              </a:rPr>
              <a:t>出生率の低下 </a:t>
            </a:r>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a:t>
            </a:r>
            <a:br>
              <a:rPr lang="ja-JP" altLang="en-US" sz="1400" b="0" i="0" dirty="0">
                <a:solidFill>
                  <a:srgbClr val="000000"/>
                </a:solidFill>
                <a:effectLst/>
                <a:latin typeface="BIZ UDPゴシック" panose="020B0400000000000000" pitchFamily="50" charset="-128"/>
                <a:ea typeface="BIZ UDPゴシック" panose="020B0400000000000000" pitchFamily="50" charset="-128"/>
              </a:rPr>
            </a:b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国連によると、</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年の女性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人当たりの生涯の平均出生率は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2.3</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1950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年の約</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5</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人から減少し、その数は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年までに</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人に低下すると予測している。</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「私たちは、世界の大多数の国と大多数の人々が代替出生率を下回る国に住んでいるという段階に達しています」、つまり女性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人当たりの子供の数はおよそ</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人に達するとスノー氏は言う。</a:t>
            </a:r>
          </a:p>
          <a:p>
            <a:pPr algn="l"/>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1" i="0" dirty="0">
                <a:solidFill>
                  <a:srgbClr val="000000"/>
                </a:solidFill>
                <a:effectLst/>
                <a:latin typeface="BIZ UDPゴシック" panose="020B0400000000000000" pitchFamily="50" charset="-128"/>
                <a:ea typeface="BIZ UDPゴシック" panose="020B0400000000000000" pitchFamily="50" charset="-128"/>
              </a:rPr>
              <a:t>世界的な高齢化 </a:t>
            </a:r>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a:t>
            </a:r>
            <a:br>
              <a:rPr lang="ja-JP" altLang="en-US" sz="1400" b="0" i="0" dirty="0">
                <a:solidFill>
                  <a:srgbClr val="000000"/>
                </a:solidFill>
                <a:effectLst/>
                <a:latin typeface="BIZ UDPゴシック" panose="020B0400000000000000" pitchFamily="50" charset="-128"/>
                <a:ea typeface="BIZ UDPゴシック" panose="020B0400000000000000" pitchFamily="50" charset="-128"/>
              </a:rPr>
            </a:b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世界の人口増加を促進する主な要因は、平均寿命が伸び続けていることです。</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2019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年には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72.8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歳となり、</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1990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年より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9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歳伸びています。また、国連は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年までに平均寿命が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77.2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歳になると予測しています。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その結果、出生率の低下と相まって、</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65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歳以上の人口の割合は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2022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パーセントから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年には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16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パーセントに上昇すると予想されています。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この世界的な高齢化は労働市場と国民年金制度に影響を与えるとともに、より多くの高齢者介護が必要となります。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スノーさんは、ますます多くの国が彼女の組織に連絡を取り、「人口を増やすために私たちが何をできるのかをよりよく理解するために、</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UNFPA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はどのように助けてもらえるだろうか」と尋ねていると語った。</a:t>
            </a:r>
          </a:p>
        </p:txBody>
      </p:sp>
    </p:spTree>
    <p:extLst>
      <p:ext uri="{BB962C8B-B14F-4D97-AF65-F5344CB8AC3E}">
        <p14:creationId xmlns:p14="http://schemas.microsoft.com/office/powerpoint/2010/main" val="388110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世界の出生率が低下している＠イーロン・マスク</a:t>
            </a:r>
          </a:p>
        </p:txBody>
      </p:sp>
      <p:pic>
        <p:nvPicPr>
          <p:cNvPr id="4" name="図 3">
            <a:extLst>
              <a:ext uri="{FF2B5EF4-FFF2-40B4-BE49-F238E27FC236}">
                <a16:creationId xmlns:a16="http://schemas.microsoft.com/office/drawing/2014/main" id="{9942F8F1-CCCD-DADF-E3B9-FA9C7B63335D}"/>
              </a:ext>
            </a:extLst>
          </p:cNvPr>
          <p:cNvPicPr>
            <a:picLocks noChangeAspect="1"/>
          </p:cNvPicPr>
          <p:nvPr/>
        </p:nvPicPr>
        <p:blipFill>
          <a:blip r:embed="rId2"/>
          <a:stretch>
            <a:fillRect/>
          </a:stretch>
        </p:blipFill>
        <p:spPr>
          <a:xfrm>
            <a:off x="2287778" y="536029"/>
            <a:ext cx="7543420" cy="6002932"/>
          </a:xfrm>
          <a:prstGeom prst="rect">
            <a:avLst/>
          </a:prstGeom>
        </p:spPr>
      </p:pic>
    </p:spTree>
    <p:extLst>
      <p:ext uri="{BB962C8B-B14F-4D97-AF65-F5344CB8AC3E}">
        <p14:creationId xmlns:p14="http://schemas.microsoft.com/office/powerpoint/2010/main" val="155169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日本とイタリアの人口減少に関する発言</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B8277186-619B-F7B6-F440-D8520D99B4B6}"/>
              </a:ext>
            </a:extLst>
          </p:cNvPr>
          <p:cNvPicPr>
            <a:picLocks noChangeAspect="1"/>
          </p:cNvPicPr>
          <p:nvPr/>
        </p:nvPicPr>
        <p:blipFill>
          <a:blip r:embed="rId2"/>
          <a:stretch>
            <a:fillRect/>
          </a:stretch>
        </p:blipFill>
        <p:spPr>
          <a:xfrm>
            <a:off x="2153" y="490849"/>
            <a:ext cx="6196281" cy="6082657"/>
          </a:xfrm>
          <a:prstGeom prst="rect">
            <a:avLst/>
          </a:prstGeom>
        </p:spPr>
      </p:pic>
      <p:pic>
        <p:nvPicPr>
          <p:cNvPr id="7" name="図 6">
            <a:extLst>
              <a:ext uri="{FF2B5EF4-FFF2-40B4-BE49-F238E27FC236}">
                <a16:creationId xmlns:a16="http://schemas.microsoft.com/office/drawing/2014/main" id="{4F0B9F5D-5109-2FB5-B0E6-031EDC3A9D95}"/>
              </a:ext>
            </a:extLst>
          </p:cNvPr>
          <p:cNvPicPr>
            <a:picLocks noChangeAspect="1"/>
          </p:cNvPicPr>
          <p:nvPr/>
        </p:nvPicPr>
        <p:blipFill>
          <a:blip r:embed="rId3"/>
          <a:stretch>
            <a:fillRect/>
          </a:stretch>
        </p:blipFill>
        <p:spPr>
          <a:xfrm>
            <a:off x="6250900" y="493534"/>
            <a:ext cx="5877221" cy="5899002"/>
          </a:xfrm>
          <a:prstGeom prst="rect">
            <a:avLst/>
          </a:prstGeom>
        </p:spPr>
      </p:pic>
      <p:sp>
        <p:nvSpPr>
          <p:cNvPr id="9" name="テキスト ボックス 8">
            <a:extLst>
              <a:ext uri="{FF2B5EF4-FFF2-40B4-BE49-F238E27FC236}">
                <a16:creationId xmlns:a16="http://schemas.microsoft.com/office/drawing/2014/main" id="{E1D1CF5B-29E8-2C16-D798-345304C6F1AE}"/>
              </a:ext>
            </a:extLst>
          </p:cNvPr>
          <p:cNvSpPr txBox="1"/>
          <p:nvPr/>
        </p:nvSpPr>
        <p:spPr>
          <a:xfrm>
            <a:off x="6355830" y="6380946"/>
            <a:ext cx="5719826" cy="200055"/>
          </a:xfrm>
          <a:prstGeom prst="rect">
            <a:avLst/>
          </a:prstGeom>
          <a:noFill/>
        </p:spPr>
        <p:txBody>
          <a:bodyPr wrap="square">
            <a:spAutoFit/>
          </a:bodyPr>
          <a:lstStyle/>
          <a:p>
            <a:pPr algn="ctr"/>
            <a:r>
              <a:rPr lang="en-US" altLang="ja-JP" sz="700" dirty="0">
                <a:latin typeface="Amasis MT Pro Black" panose="02040A04050005020304" pitchFamily="18" charset="0"/>
              </a:rPr>
              <a:t>https://www.theguardian.com/world/2022/may/09/elon-musk-tweet-sparks-debate-in-japan-on-falling-birthrate</a:t>
            </a:r>
            <a:endParaRPr lang="ja-JP" altLang="en-US" sz="700" dirty="0">
              <a:latin typeface="Amasis MT Pro Black" panose="02040A04050005020304" pitchFamily="18" charset="0"/>
            </a:endParaRPr>
          </a:p>
        </p:txBody>
      </p:sp>
      <p:sp>
        <p:nvSpPr>
          <p:cNvPr id="11" name="テキスト ボックス 10">
            <a:extLst>
              <a:ext uri="{FF2B5EF4-FFF2-40B4-BE49-F238E27FC236}">
                <a16:creationId xmlns:a16="http://schemas.microsoft.com/office/drawing/2014/main" id="{F973F6FA-3F11-DFE5-E85A-0351EA481D09}"/>
              </a:ext>
            </a:extLst>
          </p:cNvPr>
          <p:cNvSpPr txBox="1"/>
          <p:nvPr/>
        </p:nvSpPr>
        <p:spPr>
          <a:xfrm>
            <a:off x="146156" y="1052181"/>
            <a:ext cx="6104744" cy="230832"/>
          </a:xfrm>
          <a:prstGeom prst="rect">
            <a:avLst/>
          </a:prstGeom>
          <a:noFill/>
        </p:spPr>
        <p:txBody>
          <a:bodyPr wrap="square">
            <a:spAutoFit/>
          </a:bodyPr>
          <a:lstStyle/>
          <a:p>
            <a:r>
              <a:rPr lang="en-US" altLang="ja-JP" sz="900" dirty="0">
                <a:latin typeface="Amasis MT Pro Black" panose="02040A04050005020304" pitchFamily="18" charset="0"/>
              </a:rPr>
              <a:t>https://nypost.com/2022/05/25/elon-musk-italy-will-have-no-people-if-birthrates-continue/</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934939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F8C4E690-84AF-CD33-E088-E13206CB2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830" y="455503"/>
            <a:ext cx="5134131" cy="6164329"/>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288F9472-0571-76F3-59F5-68657460FC93}"/>
              </a:ext>
            </a:extLst>
          </p:cNvPr>
          <p:cNvPicPr>
            <a:picLocks noChangeAspect="1"/>
          </p:cNvPicPr>
          <p:nvPr/>
        </p:nvPicPr>
        <p:blipFill>
          <a:blip r:embed="rId3"/>
          <a:stretch>
            <a:fillRect/>
          </a:stretch>
        </p:blipFill>
        <p:spPr>
          <a:xfrm>
            <a:off x="859526" y="532151"/>
            <a:ext cx="4213101" cy="604885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人口崩壊（</a:t>
            </a:r>
            <a:r>
              <a:rPr lang="en-US" altLang="ja-JP" sz="2400" b="0" i="0" dirty="0">
                <a:solidFill>
                  <a:schemeClr val="bg1"/>
                </a:solidFill>
                <a:effectLst/>
                <a:latin typeface="BIZ UDPゴシック" panose="020B0400000000000000" pitchFamily="50" charset="-128"/>
                <a:ea typeface="BIZ UDPゴシック" panose="020B0400000000000000" pitchFamily="50" charset="-128"/>
              </a:rPr>
              <a:t>population collapse</a:t>
            </a: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）？＠イーロン・マスク</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33B86D73-493E-9625-E223-D9DBAB2482AC}"/>
              </a:ext>
            </a:extLst>
          </p:cNvPr>
          <p:cNvSpPr txBox="1"/>
          <p:nvPr/>
        </p:nvSpPr>
        <p:spPr>
          <a:xfrm>
            <a:off x="2332848" y="6373548"/>
            <a:ext cx="6104744" cy="261610"/>
          </a:xfrm>
          <a:prstGeom prst="rect">
            <a:avLst/>
          </a:prstGeom>
          <a:noFill/>
        </p:spPr>
        <p:txBody>
          <a:bodyPr wrap="square">
            <a:spAutoFit/>
          </a:bodyPr>
          <a:lstStyle/>
          <a:p>
            <a:r>
              <a:rPr lang="en-US" altLang="ja-JP" sz="1050" dirty="0">
                <a:latin typeface="Amasis MT Pro Black" panose="02040A04050005020304" pitchFamily="18" charset="0"/>
              </a:rPr>
              <a:t>https://twitter.com/elonmusk/status/1529174564957212673?ref_src=twsrc%5Etfw</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1446590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超過死亡</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4788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3725BB-B7D3-4DB7-8F62-3D88C843AB1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三井物産と南満州鉄道株式会社～調査部を持った組織の盛衰～</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DFF674E-764B-CC63-780C-B0E9FCC03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413" y="455503"/>
            <a:ext cx="10777174" cy="616735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多死社会</a:t>
            </a:r>
          </a:p>
        </p:txBody>
      </p:sp>
      <p:sp>
        <p:nvSpPr>
          <p:cNvPr id="2" name="楕円 1">
            <a:extLst>
              <a:ext uri="{FF2B5EF4-FFF2-40B4-BE49-F238E27FC236}">
                <a16:creationId xmlns:a16="http://schemas.microsoft.com/office/drawing/2014/main" id="{8932C1E1-D60C-3F36-C47A-322206F090A0}"/>
              </a:ext>
            </a:extLst>
          </p:cNvPr>
          <p:cNvSpPr/>
          <p:nvPr/>
        </p:nvSpPr>
        <p:spPr>
          <a:xfrm>
            <a:off x="5951095" y="2196058"/>
            <a:ext cx="599606" cy="637082"/>
          </a:xfrm>
          <a:prstGeom prst="ellipse">
            <a:avLst/>
          </a:prstGeom>
          <a:noFill/>
          <a:ln w="7620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w="76200">
                <a:solidFill>
                  <a:schemeClr val="tx1"/>
                </a:solidFill>
              </a:ln>
              <a:noFill/>
            </a:endParaRPr>
          </a:p>
        </p:txBody>
      </p:sp>
    </p:spTree>
    <p:extLst>
      <p:ext uri="{BB962C8B-B14F-4D97-AF65-F5344CB8AC3E}">
        <p14:creationId xmlns:p14="http://schemas.microsoft.com/office/powerpoint/2010/main" val="2989587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C962DE83-72B9-EFE2-4F8A-B42F12269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49" y="485482"/>
            <a:ext cx="10847238" cy="612549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sp>
        <p:nvSpPr>
          <p:cNvPr id="4" name="テキスト ボックス 3">
            <a:extLst>
              <a:ext uri="{FF2B5EF4-FFF2-40B4-BE49-F238E27FC236}">
                <a16:creationId xmlns:a16="http://schemas.microsoft.com/office/drawing/2014/main" id="{CA9E288F-9648-59CE-CBE5-E6A6EBBED45A}"/>
              </a:ext>
            </a:extLst>
          </p:cNvPr>
          <p:cNvSpPr txBox="1"/>
          <p:nvPr/>
        </p:nvSpPr>
        <p:spPr>
          <a:xfrm>
            <a:off x="3277225" y="6419457"/>
            <a:ext cx="6104744" cy="215444"/>
          </a:xfrm>
          <a:prstGeom prst="rect">
            <a:avLst/>
          </a:prstGeom>
          <a:noFill/>
        </p:spPr>
        <p:txBody>
          <a:bodyPr wrap="square">
            <a:spAutoFit/>
          </a:bodyPr>
          <a:lstStyle/>
          <a:p>
            <a:pPr algn="ctr"/>
            <a:r>
              <a:rPr lang="en-US" altLang="ja-JP" sz="800" dirty="0">
                <a:latin typeface="Amasis MT Pro Black" panose="02040A04050005020304" pitchFamily="18" charset="0"/>
              </a:rPr>
              <a:t>https://twitter.com/JINKOUZOUKA_jp/status/1693562966762021090/photo/1</a:t>
            </a:r>
            <a:endParaRPr lang="ja-JP" altLang="en-US" sz="800" dirty="0">
              <a:latin typeface="Amasis MT Pro Black" panose="02040A04050005020304" pitchFamily="18" charset="0"/>
            </a:endParaRPr>
          </a:p>
        </p:txBody>
      </p:sp>
      <p:sp>
        <p:nvSpPr>
          <p:cNvPr id="2" name="テキスト ボックス 1">
            <a:extLst>
              <a:ext uri="{FF2B5EF4-FFF2-40B4-BE49-F238E27FC236}">
                <a16:creationId xmlns:a16="http://schemas.microsoft.com/office/drawing/2014/main" id="{F41D7D3C-26BA-4E6C-B477-FD5E44747291}"/>
              </a:ext>
            </a:extLst>
          </p:cNvPr>
          <p:cNvSpPr txBox="1"/>
          <p:nvPr/>
        </p:nvSpPr>
        <p:spPr>
          <a:xfrm>
            <a:off x="6337738" y="1650125"/>
            <a:ext cx="2617076" cy="467858"/>
          </a:xfrm>
          <a:prstGeom prst="rect">
            <a:avLst/>
          </a:prstGeom>
          <a:noFill/>
        </p:spPr>
        <p:txBody>
          <a:bodyPr wrap="square" rtlCol="0">
            <a:spAutoFit/>
          </a:bodyPr>
          <a:lstStyle/>
          <a:p>
            <a:r>
              <a:rPr kumimoji="1" lang="en-US" altLang="ja-JP" sz="2400" dirty="0">
                <a:solidFill>
                  <a:srgbClr val="C00000"/>
                </a:solidFill>
                <a:latin typeface="BIZ UDPゴシック" panose="020B0400000000000000" pitchFamily="50" charset="-128"/>
                <a:ea typeface="BIZ UDPゴシック" panose="020B0400000000000000" pitchFamily="50" charset="-128"/>
              </a:rPr>
              <a:t>156</a:t>
            </a:r>
            <a:r>
              <a:rPr kumimoji="1" lang="ja-JP" altLang="en-US" sz="2400" dirty="0">
                <a:solidFill>
                  <a:srgbClr val="C00000"/>
                </a:solidFill>
                <a:latin typeface="BIZ UDPゴシック" panose="020B0400000000000000" pitchFamily="50" charset="-128"/>
                <a:ea typeface="BIZ UDPゴシック" panose="020B0400000000000000" pitchFamily="50" charset="-128"/>
              </a:rPr>
              <a:t>万</a:t>
            </a:r>
            <a:r>
              <a:rPr kumimoji="1" lang="en-US" altLang="ja-JP" sz="2400" dirty="0">
                <a:solidFill>
                  <a:srgbClr val="C00000"/>
                </a:solidFill>
                <a:latin typeface="BIZ UDPゴシック" panose="020B0400000000000000" pitchFamily="50" charset="-128"/>
                <a:ea typeface="BIZ UDPゴシック" panose="020B0400000000000000" pitchFamily="50" charset="-128"/>
              </a:rPr>
              <a:t>8961</a:t>
            </a:r>
            <a:r>
              <a:rPr kumimoji="1" lang="ja-JP" altLang="en-US" sz="2400" dirty="0">
                <a:solidFill>
                  <a:srgbClr val="C00000"/>
                </a:solidFill>
                <a:latin typeface="BIZ UDPゴシック" panose="020B0400000000000000" pitchFamily="50" charset="-128"/>
                <a:ea typeface="BIZ UDPゴシック" panose="020B0400000000000000" pitchFamily="50" charset="-128"/>
              </a:rPr>
              <a:t>人</a:t>
            </a:r>
          </a:p>
        </p:txBody>
      </p:sp>
    </p:spTree>
    <p:extLst>
      <p:ext uri="{BB962C8B-B14F-4D97-AF65-F5344CB8AC3E}">
        <p14:creationId xmlns:p14="http://schemas.microsoft.com/office/powerpoint/2010/main" val="76360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日本の超過死亡者数</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758C96F4-7B7F-4DDD-B931-225727000C99}"/>
              </a:ext>
            </a:extLst>
          </p:cNvPr>
          <p:cNvSpPr txBox="1"/>
          <p:nvPr/>
        </p:nvSpPr>
        <p:spPr>
          <a:xfrm>
            <a:off x="4865053" y="6304002"/>
            <a:ext cx="2388870"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（出所）厚生労働省戸山研究所</a:t>
            </a:r>
          </a:p>
        </p:txBody>
      </p:sp>
      <p:pic>
        <p:nvPicPr>
          <p:cNvPr id="4" name="図 3">
            <a:extLst>
              <a:ext uri="{FF2B5EF4-FFF2-40B4-BE49-F238E27FC236}">
                <a16:creationId xmlns:a16="http://schemas.microsoft.com/office/drawing/2014/main" id="{B15B2736-251B-4164-8E2E-4A8E0B0C4838}"/>
              </a:ext>
            </a:extLst>
          </p:cNvPr>
          <p:cNvPicPr>
            <a:picLocks noChangeAspect="1"/>
          </p:cNvPicPr>
          <p:nvPr/>
        </p:nvPicPr>
        <p:blipFill>
          <a:blip r:embed="rId2"/>
          <a:stretch>
            <a:fillRect/>
          </a:stretch>
        </p:blipFill>
        <p:spPr>
          <a:xfrm>
            <a:off x="0" y="1273592"/>
            <a:ext cx="12192000" cy="4310815"/>
          </a:xfrm>
          <a:prstGeom prst="rect">
            <a:avLst/>
          </a:prstGeom>
        </p:spPr>
      </p:pic>
    </p:spTree>
    <p:extLst>
      <p:ext uri="{BB962C8B-B14F-4D97-AF65-F5344CB8AC3E}">
        <p14:creationId xmlns:p14="http://schemas.microsoft.com/office/powerpoint/2010/main" val="2350128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死因別推移（</a:t>
            </a:r>
            <a:r>
              <a:rPr lang="en-US" altLang="ja-JP" sz="2400" b="1" dirty="0">
                <a:latin typeface="BIZ UDPゴシック" panose="020B0400000000000000" pitchFamily="50" charset="-128"/>
                <a:ea typeface="BIZ UDPゴシック" panose="020B0400000000000000" pitchFamily="50" charset="-128"/>
              </a:rPr>
              <a:t>2019</a:t>
            </a:r>
            <a:r>
              <a:rPr lang="ja-JP" altLang="en-US" sz="2400" b="1" dirty="0">
                <a:latin typeface="BIZ UDPゴシック" panose="020B0400000000000000" pitchFamily="50" charset="-128"/>
                <a:ea typeface="BIZ UDPゴシック" panose="020B0400000000000000" pitchFamily="50" charset="-128"/>
              </a:rPr>
              <a:t>年～</a:t>
            </a:r>
            <a:r>
              <a:rPr lang="en-US" altLang="ja-JP" sz="2400" b="1" dirty="0">
                <a:latin typeface="BIZ UDPゴシック" panose="020B0400000000000000" pitchFamily="50" charset="-128"/>
                <a:ea typeface="BIZ UDPゴシック" panose="020B0400000000000000" pitchFamily="50" charset="-128"/>
              </a:rPr>
              <a:t>2021</a:t>
            </a:r>
            <a:r>
              <a:rPr lang="ja-JP" altLang="en-US" sz="2400" b="1" dirty="0">
                <a:latin typeface="BIZ UDPゴシック" panose="020B0400000000000000" pitchFamily="50" charset="-128"/>
                <a:ea typeface="BIZ UDPゴシック" panose="020B0400000000000000" pitchFamily="50" charset="-128"/>
              </a:rPr>
              <a:t>年）</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4" descr="Image">
            <a:extLst>
              <a:ext uri="{FF2B5EF4-FFF2-40B4-BE49-F238E27FC236}">
                <a16:creationId xmlns:a16="http://schemas.microsoft.com/office/drawing/2014/main" id="{CE0E5E6F-B3FF-4673-022D-E3D711A9F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59" y="549944"/>
            <a:ext cx="5440681" cy="5908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a:extLst>
              <a:ext uri="{FF2B5EF4-FFF2-40B4-BE49-F238E27FC236}">
                <a16:creationId xmlns:a16="http://schemas.microsoft.com/office/drawing/2014/main" id="{BC183A37-3421-A899-6F48-876F3007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662" y="530520"/>
            <a:ext cx="5079167" cy="586998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0E08C48-42E2-6403-3B23-139E3D217F95}"/>
              </a:ext>
            </a:extLst>
          </p:cNvPr>
          <p:cNvSpPr txBox="1"/>
          <p:nvPr/>
        </p:nvSpPr>
        <p:spPr>
          <a:xfrm>
            <a:off x="3364234" y="6369818"/>
            <a:ext cx="5074887" cy="261610"/>
          </a:xfrm>
          <a:prstGeom prst="rect">
            <a:avLst/>
          </a:prstGeom>
          <a:noFill/>
        </p:spPr>
        <p:txBody>
          <a:bodyPr wrap="square">
            <a:spAutoFit/>
          </a:bodyPr>
          <a:lstStyle/>
          <a:p>
            <a:r>
              <a:rPr lang="en-US" altLang="ja-JP" sz="1050" dirty="0">
                <a:solidFill>
                  <a:srgbClr val="C00000"/>
                </a:solidFill>
                <a:latin typeface="Amasis MT Pro Black" panose="02040A04050005020304" pitchFamily="18" charset="0"/>
              </a:rPr>
              <a:t>https://twitter.com/takaku2021/status/1671398937364926464</a:t>
            </a:r>
            <a:endParaRPr lang="ja-JP" altLang="en-US" sz="1050"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1874850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画像">
            <a:extLst>
              <a:ext uri="{FF2B5EF4-FFF2-40B4-BE49-F238E27FC236}">
                <a16:creationId xmlns:a16="http://schemas.microsoft.com/office/drawing/2014/main" id="{A2460B1A-E41F-CA81-D823-A06CEB626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363" y="378373"/>
            <a:ext cx="6470328" cy="629687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ドイツ・オーストラリアの超過死亡</a:t>
            </a:r>
          </a:p>
        </p:txBody>
      </p:sp>
      <p:pic>
        <p:nvPicPr>
          <p:cNvPr id="4" name="Picture 2" descr="画像">
            <a:extLst>
              <a:ext uri="{FF2B5EF4-FFF2-40B4-BE49-F238E27FC236}">
                <a16:creationId xmlns:a16="http://schemas.microsoft.com/office/drawing/2014/main" id="{8988E807-A6E1-CFA3-9A0A-644AEAB75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366" y="455503"/>
            <a:ext cx="4801412" cy="610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30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D440CDD8-7187-015B-7651-049C62E7846F}"/>
              </a:ext>
            </a:extLst>
          </p:cNvPr>
          <p:cNvPicPr>
            <a:picLocks noChangeAspect="1"/>
          </p:cNvPicPr>
          <p:nvPr/>
        </p:nvPicPr>
        <p:blipFill>
          <a:blip r:embed="rId2"/>
          <a:stretch>
            <a:fillRect/>
          </a:stretch>
        </p:blipFill>
        <p:spPr>
          <a:xfrm>
            <a:off x="157276" y="972208"/>
            <a:ext cx="3390894" cy="4986609"/>
          </a:xfrm>
          <a:prstGeom prst="rect">
            <a:avLst/>
          </a:prstGeom>
        </p:spPr>
      </p:pic>
      <p:pic>
        <p:nvPicPr>
          <p:cNvPr id="6" name="図 5">
            <a:extLst>
              <a:ext uri="{FF2B5EF4-FFF2-40B4-BE49-F238E27FC236}">
                <a16:creationId xmlns:a16="http://schemas.microsoft.com/office/drawing/2014/main" id="{2AABF59C-268A-5193-F059-B7DDFC5B2BB6}"/>
              </a:ext>
            </a:extLst>
          </p:cNvPr>
          <p:cNvPicPr>
            <a:picLocks noChangeAspect="1"/>
          </p:cNvPicPr>
          <p:nvPr/>
        </p:nvPicPr>
        <p:blipFill>
          <a:blip r:embed="rId3"/>
          <a:stretch>
            <a:fillRect/>
          </a:stretch>
        </p:blipFill>
        <p:spPr>
          <a:xfrm>
            <a:off x="3738802" y="1170912"/>
            <a:ext cx="8341888" cy="4986609"/>
          </a:xfrm>
          <a:prstGeom prst="rect">
            <a:avLst/>
          </a:prstGeom>
        </p:spPr>
      </p:pic>
      <p:sp>
        <p:nvSpPr>
          <p:cNvPr id="8" name="テキスト ボックス 7">
            <a:extLst>
              <a:ext uri="{FF2B5EF4-FFF2-40B4-BE49-F238E27FC236}">
                <a16:creationId xmlns:a16="http://schemas.microsoft.com/office/drawing/2014/main" id="{6B34CCF1-1E0D-8BD5-C3F5-4EB617710108}"/>
              </a:ext>
            </a:extLst>
          </p:cNvPr>
          <p:cNvSpPr txBox="1"/>
          <p:nvPr/>
        </p:nvSpPr>
        <p:spPr>
          <a:xfrm>
            <a:off x="6580306" y="6157521"/>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https://www.killscore.org/</a:t>
            </a:r>
            <a:endParaRPr lang="ja-JP" altLang="en-US" sz="12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7DD60E98-0F20-EA26-56BB-6F4971FF024A}"/>
              </a:ext>
            </a:extLst>
          </p:cNvPr>
          <p:cNvSpPr txBox="1"/>
          <p:nvPr/>
        </p:nvSpPr>
        <p:spPr>
          <a:xfrm>
            <a:off x="293934" y="5992909"/>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出所）</a:t>
            </a:r>
            <a:r>
              <a:rPr lang="en-US" altLang="ja-JP" sz="1200" dirty="0">
                <a:latin typeface="BIZ UDPゴシック" panose="020B0400000000000000" pitchFamily="50" charset="-128"/>
                <a:ea typeface="BIZ UDPゴシック" panose="020B0400000000000000" pitchFamily="50" charset="-128"/>
              </a:rPr>
              <a:t>amazon</a:t>
            </a:r>
            <a:endParaRPr lang="ja-JP" altLang="en-US" sz="1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46449CFF-D22C-C743-5101-5462D6678703}"/>
              </a:ext>
            </a:extLst>
          </p:cNvPr>
          <p:cNvSpPr txBox="1"/>
          <p:nvPr/>
        </p:nvSpPr>
        <p:spPr>
          <a:xfrm>
            <a:off x="4094060" y="2325331"/>
            <a:ext cx="2658880"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気候変動</a:t>
            </a:r>
          </a:p>
        </p:txBody>
      </p:sp>
      <p:sp>
        <p:nvSpPr>
          <p:cNvPr id="7" name="テキスト ボックス 6">
            <a:extLst>
              <a:ext uri="{FF2B5EF4-FFF2-40B4-BE49-F238E27FC236}">
                <a16:creationId xmlns:a16="http://schemas.microsoft.com/office/drawing/2014/main" id="{36F019EE-B6A1-874D-8A5E-199843CE3941}"/>
              </a:ext>
            </a:extLst>
          </p:cNvPr>
          <p:cNvSpPr txBox="1"/>
          <p:nvPr/>
        </p:nvSpPr>
        <p:spPr>
          <a:xfrm>
            <a:off x="9136505" y="2417821"/>
            <a:ext cx="2658880" cy="769441"/>
          </a:xfrm>
          <a:prstGeom prst="rect">
            <a:avLst/>
          </a:prstGeom>
          <a:no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廃棄物</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891E8FCE-AED2-6754-3DFF-23D955D2BEFE}"/>
              </a:ext>
            </a:extLst>
          </p:cNvPr>
          <p:cNvSpPr txBox="1"/>
          <p:nvPr/>
        </p:nvSpPr>
        <p:spPr>
          <a:xfrm>
            <a:off x="4227226" y="3483561"/>
            <a:ext cx="2143217" cy="769441"/>
          </a:xfrm>
          <a:prstGeom prst="rect">
            <a:avLst/>
          </a:prstGeom>
          <a:no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労働</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D6B9B93C-FC36-91F0-9998-0459575631E2}"/>
              </a:ext>
            </a:extLst>
          </p:cNvPr>
          <p:cNvSpPr txBox="1"/>
          <p:nvPr/>
        </p:nvSpPr>
        <p:spPr>
          <a:xfrm>
            <a:off x="9389089" y="3664216"/>
            <a:ext cx="2490240"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匿名消費</a:t>
            </a:r>
          </a:p>
        </p:txBody>
      </p:sp>
      <p:sp>
        <p:nvSpPr>
          <p:cNvPr id="12" name="テキスト ボックス 11">
            <a:extLst>
              <a:ext uri="{FF2B5EF4-FFF2-40B4-BE49-F238E27FC236}">
                <a16:creationId xmlns:a16="http://schemas.microsoft.com/office/drawing/2014/main" id="{A8FA2C60-40AE-BE63-11E9-C0B72B5E647F}"/>
              </a:ext>
            </a:extLst>
          </p:cNvPr>
          <p:cNvSpPr txBox="1"/>
          <p:nvPr/>
        </p:nvSpPr>
        <p:spPr>
          <a:xfrm>
            <a:off x="6752940" y="1555890"/>
            <a:ext cx="2730458"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戦争・紛争</a:t>
            </a:r>
          </a:p>
        </p:txBody>
      </p:sp>
      <p:sp>
        <p:nvSpPr>
          <p:cNvPr id="13" name="テキスト ボックス 12">
            <a:extLst>
              <a:ext uri="{FF2B5EF4-FFF2-40B4-BE49-F238E27FC236}">
                <a16:creationId xmlns:a16="http://schemas.microsoft.com/office/drawing/2014/main" id="{ECE25835-9EC2-8932-3E91-21E284B8A217}"/>
              </a:ext>
            </a:extLst>
          </p:cNvPr>
          <p:cNvSpPr txBox="1"/>
          <p:nvPr/>
        </p:nvSpPr>
        <p:spPr>
          <a:xfrm>
            <a:off x="5423500" y="4744750"/>
            <a:ext cx="4677309" cy="769441"/>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 </a:t>
            </a:r>
            <a:r>
              <a:rPr lang="ja-JP" altLang="en-US" sz="4400" dirty="0">
                <a:latin typeface="BIZ UDPゴシック" panose="020B0400000000000000" pitchFamily="50" charset="-128"/>
                <a:ea typeface="BIZ UDPゴシック" panose="020B0400000000000000" pitchFamily="50" charset="-128"/>
              </a:rPr>
              <a:t>医療・食品</a:t>
            </a:r>
            <a:endParaRPr kumimoji="1" lang="ja-JP" altLang="en-US" sz="4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81452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画像">
            <a:extLst>
              <a:ext uri="{FF2B5EF4-FFF2-40B4-BE49-F238E27FC236}">
                <a16:creationId xmlns:a16="http://schemas.microsoft.com/office/drawing/2014/main" id="{3BD172FC-29DB-9CF7-8C33-41BCDB715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83" y="419036"/>
            <a:ext cx="5443716" cy="619843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回避不能な免疫逃避パンデミック</a:t>
            </a:r>
          </a:p>
        </p:txBody>
      </p:sp>
      <p:pic>
        <p:nvPicPr>
          <p:cNvPr id="1028" name="Picture 4">
            <a:extLst>
              <a:ext uri="{FF2B5EF4-FFF2-40B4-BE49-F238E27FC236}">
                <a16:creationId xmlns:a16="http://schemas.microsoft.com/office/drawing/2014/main" id="{EDC22CE8-6FE9-DE09-5E30-564A8BBB1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99" y="1212895"/>
            <a:ext cx="6396054" cy="3635115"/>
          </a:xfrm>
          <a:prstGeom prst="rect">
            <a:avLst/>
          </a:prstGeom>
          <a:noFill/>
          <a:extLst>
            <a:ext uri="{909E8E84-426E-40DD-AFC4-6F175D3DCCD1}">
              <a14:hiddenFill xmlns:a14="http://schemas.microsoft.com/office/drawing/2010/main">
                <a:solidFill>
                  <a:srgbClr val="FFFFFF"/>
                </a:solidFill>
              </a14:hiddenFill>
            </a:ext>
          </a:extLst>
        </p:spPr>
      </p:pic>
      <p:sp>
        <p:nvSpPr>
          <p:cNvPr id="450" name="テキスト ボックス 449">
            <a:extLst>
              <a:ext uri="{FF2B5EF4-FFF2-40B4-BE49-F238E27FC236}">
                <a16:creationId xmlns:a16="http://schemas.microsoft.com/office/drawing/2014/main" id="{914FA174-CCF9-130D-E04F-47779DF070D2}"/>
              </a:ext>
            </a:extLst>
          </p:cNvPr>
          <p:cNvSpPr txBox="1"/>
          <p:nvPr/>
        </p:nvSpPr>
        <p:spPr>
          <a:xfrm>
            <a:off x="5622175" y="4897278"/>
            <a:ext cx="6511901" cy="1323439"/>
          </a:xfrm>
          <a:prstGeom prst="rect">
            <a:avLst/>
          </a:prstGeom>
          <a:noFill/>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抗体媒介選択と抗体依存性増幅は致死的な組み合わせです。</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人工の </a:t>
            </a:r>
            <a:r>
              <a:rPr lang="en-US" altLang="ja-JP" sz="2000" dirty="0">
                <a:latin typeface="BIZ UDPゴシック" panose="020B0400000000000000" pitchFamily="50" charset="-128"/>
                <a:ea typeface="BIZ UDPゴシック" panose="020B0400000000000000" pitchFamily="50" charset="-128"/>
              </a:rPr>
              <a:t>SARS C0V2 </a:t>
            </a:r>
            <a:r>
              <a:rPr lang="ja-JP" altLang="en-US" sz="2000" dirty="0">
                <a:latin typeface="BIZ UDPゴシック" panose="020B0400000000000000" pitchFamily="50" charset="-128"/>
                <a:ea typeface="BIZ UDPゴシック" panose="020B0400000000000000" pitchFamily="50" charset="-128"/>
              </a:rPr>
              <a:t>ウイルスと </a:t>
            </a:r>
            <a:r>
              <a:rPr lang="en-US" altLang="ja-JP" sz="2000" dirty="0">
                <a:latin typeface="BIZ UDPゴシック" panose="020B0400000000000000" pitchFamily="50" charset="-128"/>
                <a:ea typeface="BIZ UDPゴシック" panose="020B0400000000000000" pitchFamily="50" charset="-128"/>
              </a:rPr>
              <a:t>covid-19 </a:t>
            </a:r>
            <a:r>
              <a:rPr lang="ja-JP" altLang="en-US" sz="2000" dirty="0">
                <a:latin typeface="BIZ UDPゴシック" panose="020B0400000000000000" pitchFamily="50" charset="-128"/>
                <a:ea typeface="BIZ UDPゴシック" panose="020B0400000000000000" pitchFamily="50" charset="-128"/>
              </a:rPr>
              <a:t>のｍ</a:t>
            </a:r>
            <a:r>
              <a:rPr lang="en-US" altLang="ja-JP" sz="2000" dirty="0">
                <a:latin typeface="BIZ UDPゴシック" panose="020B0400000000000000" pitchFamily="50" charset="-128"/>
                <a:ea typeface="BIZ UDPゴシック" panose="020B0400000000000000" pitchFamily="50" charset="-128"/>
              </a:rPr>
              <a:t>RNA</a:t>
            </a:r>
            <a:r>
              <a:rPr lang="ja-JP" altLang="en-US" sz="2000" dirty="0">
                <a:latin typeface="BIZ UDPゴシック" panose="020B0400000000000000" pitchFamily="50" charset="-128"/>
                <a:ea typeface="BIZ UDPゴシック" panose="020B0400000000000000" pitchFamily="50" charset="-128"/>
              </a:rPr>
              <a:t>医薬（ワクチン）は相乗的に生体を攻撃する。</a:t>
            </a:r>
          </a:p>
        </p:txBody>
      </p:sp>
      <p:sp>
        <p:nvSpPr>
          <p:cNvPr id="452" name="テキスト ボックス 451">
            <a:extLst>
              <a:ext uri="{FF2B5EF4-FFF2-40B4-BE49-F238E27FC236}">
                <a16:creationId xmlns:a16="http://schemas.microsoft.com/office/drawing/2014/main" id="{31350324-A317-10E9-6D2D-82765A1BC711}"/>
              </a:ext>
            </a:extLst>
          </p:cNvPr>
          <p:cNvSpPr txBox="1"/>
          <p:nvPr/>
        </p:nvSpPr>
        <p:spPr>
          <a:xfrm>
            <a:off x="5952671" y="4632566"/>
            <a:ext cx="6123482" cy="215444"/>
          </a:xfrm>
          <a:prstGeom prst="rect">
            <a:avLst/>
          </a:prstGeom>
          <a:noFill/>
        </p:spPr>
        <p:txBody>
          <a:bodyPr wrap="square">
            <a:spAutoFit/>
          </a:bodyPr>
          <a:lstStyle/>
          <a:p>
            <a:r>
              <a:rPr lang="en-US" altLang="ja-JP" sz="800" dirty="0">
                <a:solidFill>
                  <a:schemeClr val="bg1"/>
                </a:solidFill>
                <a:latin typeface="BIZ UDPゴシック" panose="020B0400000000000000" pitchFamily="50" charset="-128"/>
                <a:ea typeface="BIZ UDPゴシック" panose="020B0400000000000000" pitchFamily="50" charset="-128"/>
              </a:rPr>
              <a:t>https://www.frontnieuws.com/dr-geert-vanden-bossche-waarschuwt-moeilijkheden-in-het-verschiet/</a:t>
            </a:r>
            <a:endParaRPr lang="ja-JP" altLang="en-US" sz="800" dirty="0">
              <a:solidFill>
                <a:schemeClr val="bg1"/>
              </a:solidFill>
              <a:latin typeface="BIZ UDPゴシック" panose="020B0400000000000000" pitchFamily="50" charset="-128"/>
              <a:ea typeface="BIZ UDPゴシック" panose="020B0400000000000000" pitchFamily="50" charset="-128"/>
            </a:endParaRPr>
          </a:p>
        </p:txBody>
      </p:sp>
      <p:sp>
        <p:nvSpPr>
          <p:cNvPr id="454" name="テキスト ボックス 453">
            <a:extLst>
              <a:ext uri="{FF2B5EF4-FFF2-40B4-BE49-F238E27FC236}">
                <a16:creationId xmlns:a16="http://schemas.microsoft.com/office/drawing/2014/main" id="{C487CD40-8A69-2366-5920-C039B20065DC}"/>
              </a:ext>
            </a:extLst>
          </p:cNvPr>
          <p:cNvSpPr txBox="1"/>
          <p:nvPr/>
        </p:nvSpPr>
        <p:spPr>
          <a:xfrm>
            <a:off x="6887981" y="794295"/>
            <a:ext cx="3760695" cy="369332"/>
          </a:xfrm>
          <a:prstGeom prst="rect">
            <a:avLst/>
          </a:prstGeom>
          <a:noFill/>
        </p:spPr>
        <p:txBody>
          <a:bodyPr wrap="square">
            <a:spAutoFit/>
          </a:bodyPr>
          <a:lstStyle/>
          <a:p>
            <a:r>
              <a:rPr lang="en-US" altLang="ja-JP" b="1" dirty="0">
                <a:latin typeface="BIZ UDPゴシック" panose="020B0400000000000000" pitchFamily="50" charset="-128"/>
                <a:ea typeface="BIZ UDPゴシック" panose="020B0400000000000000" pitchFamily="50" charset="-128"/>
              </a:rPr>
              <a:t>Dr. Geert Vanden </a:t>
            </a:r>
            <a:r>
              <a:rPr lang="en-US" altLang="ja-JP" b="1" dirty="0" err="1">
                <a:latin typeface="BIZ UDPゴシック" panose="020B0400000000000000" pitchFamily="50" charset="-128"/>
                <a:ea typeface="BIZ UDPゴシック" panose="020B0400000000000000" pitchFamily="50" charset="-128"/>
              </a:rPr>
              <a:t>Bossche</a:t>
            </a:r>
            <a:r>
              <a:rPr lang="en-US" altLang="ja-JP" b="1" dirty="0">
                <a:latin typeface="BIZ UDPゴシック" panose="020B0400000000000000" pitchFamily="50" charset="-128"/>
                <a:ea typeface="BIZ UDPゴシック" panose="020B0400000000000000" pitchFamily="50" charset="-128"/>
              </a:rPr>
              <a:t> </a:t>
            </a:r>
            <a:endParaRPr lang="ja-JP" altLang="en-US"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86924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出生率</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75232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出生率の低下</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3074" name="Picture 2" descr="世界的な人口減少 - 2 つの道、1 つの目的地">
            <a:extLst>
              <a:ext uri="{FF2B5EF4-FFF2-40B4-BE49-F238E27FC236}">
                <a16:creationId xmlns:a16="http://schemas.microsoft.com/office/drawing/2014/main" id="{46EEFD8C-D0AB-81BB-323C-788F95640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12" y="865675"/>
            <a:ext cx="7418881" cy="56198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DF25EB8-A7B5-139C-7149-A3A144CB623E}"/>
              </a:ext>
            </a:extLst>
          </p:cNvPr>
          <p:cNvSpPr txBox="1"/>
          <p:nvPr/>
        </p:nvSpPr>
        <p:spPr>
          <a:xfrm>
            <a:off x="2682927" y="465565"/>
            <a:ext cx="6751195" cy="400110"/>
          </a:xfrm>
          <a:prstGeom prst="rect">
            <a:avLst/>
          </a:prstGeom>
          <a:noFill/>
        </p:spPr>
        <p:txBody>
          <a:bodyPr wrap="square">
            <a:spAutoFit/>
          </a:bodyPr>
          <a:lstStyle/>
          <a:p>
            <a:r>
              <a:rPr lang="en-US" altLang="ja-JP" sz="2000" b="0" i="0" dirty="0">
                <a:solidFill>
                  <a:srgbClr val="373737"/>
                </a:solidFill>
                <a:effectLst/>
                <a:latin typeface="BIZ UDPゴシック" panose="020B0400000000000000" pitchFamily="50" charset="-128"/>
                <a:ea typeface="BIZ UDPゴシック" panose="020B0400000000000000" pitchFamily="50" charset="-128"/>
              </a:rPr>
              <a:t>1970</a:t>
            </a:r>
            <a:r>
              <a:rPr lang="ja-JP" altLang="en-US" sz="2000" b="0" i="0" dirty="0">
                <a:solidFill>
                  <a:srgbClr val="373737"/>
                </a:solidFill>
                <a:effectLst/>
                <a:latin typeface="BIZ UDPゴシック" panose="020B0400000000000000" pitchFamily="50" charset="-128"/>
                <a:ea typeface="BIZ UDPゴシック" panose="020B0400000000000000" pitchFamily="50" charset="-128"/>
              </a:rPr>
              <a:t>年以来、世界の出生率が継続的に低下している。</a:t>
            </a:r>
            <a:endParaRPr lang="ja-JP" altLang="en-US" sz="20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353BC70F-FADA-A362-89D0-8791A5A7BAD8}"/>
              </a:ext>
            </a:extLst>
          </p:cNvPr>
          <p:cNvSpPr txBox="1"/>
          <p:nvPr/>
        </p:nvSpPr>
        <p:spPr>
          <a:xfrm>
            <a:off x="9691140" y="6256640"/>
            <a:ext cx="1873772" cy="261610"/>
          </a:xfrm>
          <a:prstGeom prst="rect">
            <a:avLst/>
          </a:prstGeom>
          <a:noFill/>
        </p:spPr>
        <p:txBody>
          <a:bodyPr wrap="square">
            <a:spAutoFit/>
          </a:bodyPr>
          <a:lstStyle/>
          <a:p>
            <a:pPr algn="ctr"/>
            <a:r>
              <a:rPr lang="zh-TW" altLang="en-US" sz="1100" b="0" i="0" dirty="0">
                <a:solidFill>
                  <a:srgbClr val="373737"/>
                </a:solidFill>
                <a:effectLst/>
                <a:latin typeface="BIZ UDPゴシック" panose="020B0400000000000000" pitchFamily="50" charset="-128"/>
                <a:ea typeface="BIZ UDPゴシック" panose="020B0400000000000000" pitchFamily="50" charset="-128"/>
              </a:rPr>
              <a:t>国連世界人口予測 </a:t>
            </a:r>
            <a:r>
              <a:rPr lang="en-US" altLang="zh-TW" sz="1100" b="0" i="0" dirty="0">
                <a:solidFill>
                  <a:srgbClr val="373737"/>
                </a:solidFill>
                <a:effectLst/>
                <a:latin typeface="BIZ UDPゴシック" panose="020B0400000000000000" pitchFamily="50" charset="-128"/>
                <a:ea typeface="BIZ UDPゴシック" panose="020B0400000000000000" pitchFamily="50" charset="-128"/>
              </a:rPr>
              <a:t>2019 </a:t>
            </a:r>
            <a:endParaRPr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45261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将来推計人口＠日本</a:t>
            </a:r>
          </a:p>
        </p:txBody>
      </p:sp>
      <p:sp>
        <p:nvSpPr>
          <p:cNvPr id="4" name="object 4">
            <a:extLst>
              <a:ext uri="{FF2B5EF4-FFF2-40B4-BE49-F238E27FC236}">
                <a16:creationId xmlns:a16="http://schemas.microsoft.com/office/drawing/2014/main" id="{37B4775A-4B12-D1C4-91B5-6048F0377427}"/>
              </a:ext>
            </a:extLst>
          </p:cNvPr>
          <p:cNvSpPr txBox="1"/>
          <p:nvPr/>
        </p:nvSpPr>
        <p:spPr>
          <a:xfrm>
            <a:off x="925599" y="1072796"/>
            <a:ext cx="849630" cy="190500"/>
          </a:xfrm>
          <a:prstGeom prst="rect">
            <a:avLst/>
          </a:prstGeom>
        </p:spPr>
        <p:txBody>
          <a:bodyPr vert="horz" wrap="square" lIns="0" tIns="16510" rIns="0" bIns="0" rtlCol="0">
            <a:spAutoFit/>
          </a:bodyPr>
          <a:lstStyle/>
          <a:p>
            <a:pPr marL="12700">
              <a:lnSpc>
                <a:spcPct val="100000"/>
              </a:lnSpc>
              <a:spcBef>
                <a:spcPts val="130"/>
              </a:spcBef>
            </a:pPr>
            <a:r>
              <a:rPr sz="1050" dirty="0">
                <a:latin typeface="Meiryo UI"/>
                <a:cs typeface="Meiryo UI"/>
              </a:rPr>
              <a:t>人口（万人</a:t>
            </a:r>
            <a:r>
              <a:rPr sz="1050" spc="-50" dirty="0">
                <a:latin typeface="Meiryo UI"/>
                <a:cs typeface="Meiryo UI"/>
              </a:rPr>
              <a:t>）</a:t>
            </a:r>
            <a:endParaRPr sz="1050">
              <a:latin typeface="Meiryo UI"/>
              <a:cs typeface="Meiryo UI"/>
            </a:endParaRPr>
          </a:p>
        </p:txBody>
      </p:sp>
      <p:grpSp>
        <p:nvGrpSpPr>
          <p:cNvPr id="6" name="object 5">
            <a:extLst>
              <a:ext uri="{FF2B5EF4-FFF2-40B4-BE49-F238E27FC236}">
                <a16:creationId xmlns:a16="http://schemas.microsoft.com/office/drawing/2014/main" id="{EDA3EEE0-AD1F-55A6-A936-222166EC4D2A}"/>
              </a:ext>
            </a:extLst>
          </p:cNvPr>
          <p:cNvGrpSpPr/>
          <p:nvPr/>
        </p:nvGrpSpPr>
        <p:grpSpPr>
          <a:xfrm>
            <a:off x="1594352" y="1459764"/>
            <a:ext cx="8978265" cy="4451985"/>
            <a:chOff x="927290" y="2044382"/>
            <a:chExt cx="8978265" cy="4451985"/>
          </a:xfrm>
        </p:grpSpPr>
        <p:sp>
          <p:nvSpPr>
            <p:cNvPr id="7" name="object 6">
              <a:extLst>
                <a:ext uri="{FF2B5EF4-FFF2-40B4-BE49-F238E27FC236}">
                  <a16:creationId xmlns:a16="http://schemas.microsoft.com/office/drawing/2014/main" id="{65C96A60-826C-2920-5542-C28A4AFE28F1}"/>
                </a:ext>
              </a:extLst>
            </p:cNvPr>
            <p:cNvSpPr/>
            <p:nvPr/>
          </p:nvSpPr>
          <p:spPr>
            <a:xfrm>
              <a:off x="3901439" y="3852672"/>
              <a:ext cx="163195" cy="2638425"/>
            </a:xfrm>
            <a:custGeom>
              <a:avLst/>
              <a:gdLst/>
              <a:ahLst/>
              <a:cxnLst/>
              <a:rect l="l" t="t" r="r" b="b"/>
              <a:pathLst>
                <a:path w="163195" h="2638425">
                  <a:moveTo>
                    <a:pt x="163068" y="2638043"/>
                  </a:moveTo>
                  <a:lnTo>
                    <a:pt x="0" y="2638043"/>
                  </a:lnTo>
                  <a:lnTo>
                    <a:pt x="0" y="0"/>
                  </a:lnTo>
                  <a:lnTo>
                    <a:pt x="163068" y="0"/>
                  </a:lnTo>
                  <a:lnTo>
                    <a:pt x="163068" y="2638043"/>
                  </a:lnTo>
                  <a:close/>
                </a:path>
              </a:pathLst>
            </a:custGeom>
            <a:solidFill>
              <a:srgbClr val="C3D59B"/>
            </a:solidFill>
          </p:spPr>
          <p:txBody>
            <a:bodyPr wrap="square" lIns="0" tIns="0" rIns="0" bIns="0" rtlCol="0"/>
            <a:lstStyle/>
            <a:p>
              <a:endParaRPr/>
            </a:p>
          </p:txBody>
        </p:sp>
        <p:sp>
          <p:nvSpPr>
            <p:cNvPr id="8" name="object 7">
              <a:extLst>
                <a:ext uri="{FF2B5EF4-FFF2-40B4-BE49-F238E27FC236}">
                  <a16:creationId xmlns:a16="http://schemas.microsoft.com/office/drawing/2014/main" id="{B68DE2E2-7149-341A-69FE-3B6CBC856F92}"/>
                </a:ext>
              </a:extLst>
            </p:cNvPr>
            <p:cNvSpPr/>
            <p:nvPr/>
          </p:nvSpPr>
          <p:spPr>
            <a:xfrm>
              <a:off x="3901439" y="3852672"/>
              <a:ext cx="163195" cy="2638425"/>
            </a:xfrm>
            <a:custGeom>
              <a:avLst/>
              <a:gdLst/>
              <a:ahLst/>
              <a:cxnLst/>
              <a:rect l="l" t="t" r="r" b="b"/>
              <a:pathLst>
                <a:path w="163195" h="2638425">
                  <a:moveTo>
                    <a:pt x="0" y="0"/>
                  </a:moveTo>
                  <a:lnTo>
                    <a:pt x="163068" y="0"/>
                  </a:lnTo>
                  <a:lnTo>
                    <a:pt x="163068" y="2638043"/>
                  </a:lnTo>
                  <a:lnTo>
                    <a:pt x="0" y="2638043"/>
                  </a:lnTo>
                  <a:lnTo>
                    <a:pt x="0" y="0"/>
                  </a:lnTo>
                  <a:close/>
                </a:path>
              </a:pathLst>
            </a:custGeom>
            <a:ln w="6096">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681F7115-710E-69E4-E0B0-D70438F70819}"/>
                </a:ext>
              </a:extLst>
            </p:cNvPr>
            <p:cNvSpPr/>
            <p:nvPr/>
          </p:nvSpPr>
          <p:spPr>
            <a:xfrm>
              <a:off x="3899916" y="2680715"/>
              <a:ext cx="163195" cy="1172210"/>
            </a:xfrm>
            <a:custGeom>
              <a:avLst/>
              <a:gdLst/>
              <a:ahLst/>
              <a:cxnLst/>
              <a:rect l="l" t="t" r="r" b="b"/>
              <a:pathLst>
                <a:path w="163195" h="1172210">
                  <a:moveTo>
                    <a:pt x="163068" y="1171956"/>
                  </a:moveTo>
                  <a:lnTo>
                    <a:pt x="0" y="1171956"/>
                  </a:lnTo>
                  <a:lnTo>
                    <a:pt x="0" y="0"/>
                  </a:lnTo>
                  <a:lnTo>
                    <a:pt x="163068" y="0"/>
                  </a:lnTo>
                  <a:lnTo>
                    <a:pt x="163068" y="1171956"/>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EBE20B9D-6827-28FF-1362-774316F573B2}"/>
                </a:ext>
              </a:extLst>
            </p:cNvPr>
            <p:cNvSpPr/>
            <p:nvPr/>
          </p:nvSpPr>
          <p:spPr>
            <a:xfrm>
              <a:off x="3899916" y="2680715"/>
              <a:ext cx="163195" cy="1172210"/>
            </a:xfrm>
            <a:custGeom>
              <a:avLst/>
              <a:gdLst/>
              <a:ahLst/>
              <a:cxnLst/>
              <a:rect l="l" t="t" r="r" b="b"/>
              <a:pathLst>
                <a:path w="163195" h="1172210">
                  <a:moveTo>
                    <a:pt x="0" y="0"/>
                  </a:moveTo>
                  <a:lnTo>
                    <a:pt x="163067" y="0"/>
                  </a:lnTo>
                  <a:lnTo>
                    <a:pt x="163067" y="1171956"/>
                  </a:lnTo>
                  <a:lnTo>
                    <a:pt x="0" y="1171956"/>
                  </a:lnTo>
                  <a:lnTo>
                    <a:pt x="0" y="0"/>
                  </a:lnTo>
                  <a:close/>
                </a:path>
              </a:pathLst>
            </a:custGeom>
            <a:ln w="6096">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82684DB6-0776-9393-1C86-375E382E0B4B}"/>
                </a:ext>
              </a:extLst>
            </p:cNvPr>
            <p:cNvSpPr/>
            <p:nvPr/>
          </p:nvSpPr>
          <p:spPr>
            <a:xfrm>
              <a:off x="4162044" y="3883152"/>
              <a:ext cx="163195" cy="2607945"/>
            </a:xfrm>
            <a:custGeom>
              <a:avLst/>
              <a:gdLst/>
              <a:ahLst/>
              <a:cxnLst/>
              <a:rect l="l" t="t" r="r" b="b"/>
              <a:pathLst>
                <a:path w="163195" h="2607945">
                  <a:moveTo>
                    <a:pt x="163068" y="2607564"/>
                  </a:moveTo>
                  <a:lnTo>
                    <a:pt x="0" y="2607564"/>
                  </a:lnTo>
                  <a:lnTo>
                    <a:pt x="0" y="0"/>
                  </a:lnTo>
                  <a:lnTo>
                    <a:pt x="163068" y="0"/>
                  </a:lnTo>
                  <a:lnTo>
                    <a:pt x="163068" y="2607564"/>
                  </a:lnTo>
                  <a:close/>
                </a:path>
              </a:pathLst>
            </a:custGeom>
            <a:solidFill>
              <a:srgbClr val="C3D59B"/>
            </a:solidFill>
          </p:spPr>
          <p:txBody>
            <a:bodyPr wrap="square" lIns="0" tIns="0" rIns="0" bIns="0" rtlCol="0"/>
            <a:lstStyle/>
            <a:p>
              <a:endParaRPr/>
            </a:p>
          </p:txBody>
        </p:sp>
        <p:sp>
          <p:nvSpPr>
            <p:cNvPr id="12" name="object 11">
              <a:extLst>
                <a:ext uri="{FF2B5EF4-FFF2-40B4-BE49-F238E27FC236}">
                  <a16:creationId xmlns:a16="http://schemas.microsoft.com/office/drawing/2014/main" id="{549A1838-07FE-A2A3-E8E8-02F3DC8F308C}"/>
                </a:ext>
              </a:extLst>
            </p:cNvPr>
            <p:cNvSpPr/>
            <p:nvPr/>
          </p:nvSpPr>
          <p:spPr>
            <a:xfrm>
              <a:off x="4162044" y="3883152"/>
              <a:ext cx="163195" cy="2607945"/>
            </a:xfrm>
            <a:custGeom>
              <a:avLst/>
              <a:gdLst/>
              <a:ahLst/>
              <a:cxnLst/>
              <a:rect l="l" t="t" r="r" b="b"/>
              <a:pathLst>
                <a:path w="163195" h="2607945">
                  <a:moveTo>
                    <a:pt x="0" y="0"/>
                  </a:moveTo>
                  <a:lnTo>
                    <a:pt x="163068" y="0"/>
                  </a:lnTo>
                  <a:lnTo>
                    <a:pt x="163068" y="2607564"/>
                  </a:lnTo>
                  <a:lnTo>
                    <a:pt x="0" y="2607564"/>
                  </a:lnTo>
                  <a:lnTo>
                    <a:pt x="0" y="0"/>
                  </a:lnTo>
                  <a:close/>
                </a:path>
              </a:pathLst>
            </a:custGeom>
            <a:ln w="6096">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0156B0AF-6582-BFC6-5B0A-3B118E43E193}"/>
                </a:ext>
              </a:extLst>
            </p:cNvPr>
            <p:cNvSpPr/>
            <p:nvPr/>
          </p:nvSpPr>
          <p:spPr>
            <a:xfrm>
              <a:off x="4160520" y="2709671"/>
              <a:ext cx="163195" cy="1172210"/>
            </a:xfrm>
            <a:custGeom>
              <a:avLst/>
              <a:gdLst/>
              <a:ahLst/>
              <a:cxnLst/>
              <a:rect l="l" t="t" r="r" b="b"/>
              <a:pathLst>
                <a:path w="163195" h="1172210">
                  <a:moveTo>
                    <a:pt x="163068" y="1171956"/>
                  </a:moveTo>
                  <a:lnTo>
                    <a:pt x="0" y="1171956"/>
                  </a:lnTo>
                  <a:lnTo>
                    <a:pt x="0" y="0"/>
                  </a:lnTo>
                  <a:lnTo>
                    <a:pt x="163068" y="0"/>
                  </a:lnTo>
                  <a:lnTo>
                    <a:pt x="163068" y="1171956"/>
                  </a:lnTo>
                  <a:close/>
                </a:path>
              </a:pathLst>
            </a:custGeom>
            <a:solidFill>
              <a:srgbClr val="0000FF"/>
            </a:solidFill>
          </p:spPr>
          <p:txBody>
            <a:bodyPr wrap="square" lIns="0" tIns="0" rIns="0" bIns="0" rtlCol="0"/>
            <a:lstStyle/>
            <a:p>
              <a:endParaRPr/>
            </a:p>
          </p:txBody>
        </p:sp>
        <p:sp>
          <p:nvSpPr>
            <p:cNvPr id="14" name="object 13">
              <a:extLst>
                <a:ext uri="{FF2B5EF4-FFF2-40B4-BE49-F238E27FC236}">
                  <a16:creationId xmlns:a16="http://schemas.microsoft.com/office/drawing/2014/main" id="{0538E698-6731-AF36-93D1-9EDA411E8761}"/>
                </a:ext>
              </a:extLst>
            </p:cNvPr>
            <p:cNvSpPr/>
            <p:nvPr/>
          </p:nvSpPr>
          <p:spPr>
            <a:xfrm>
              <a:off x="4160519" y="2709671"/>
              <a:ext cx="163195" cy="1172210"/>
            </a:xfrm>
            <a:custGeom>
              <a:avLst/>
              <a:gdLst/>
              <a:ahLst/>
              <a:cxnLst/>
              <a:rect l="l" t="t" r="r" b="b"/>
              <a:pathLst>
                <a:path w="163195" h="1172210">
                  <a:moveTo>
                    <a:pt x="0" y="0"/>
                  </a:moveTo>
                  <a:lnTo>
                    <a:pt x="163068" y="0"/>
                  </a:lnTo>
                  <a:lnTo>
                    <a:pt x="163068" y="1171955"/>
                  </a:lnTo>
                  <a:lnTo>
                    <a:pt x="0" y="1171955"/>
                  </a:lnTo>
                  <a:lnTo>
                    <a:pt x="0" y="0"/>
                  </a:lnTo>
                  <a:close/>
                </a:path>
              </a:pathLst>
            </a:custGeom>
            <a:ln w="6096">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7636C272-BBCC-1BDA-59A4-672F39384E34}"/>
                </a:ext>
              </a:extLst>
            </p:cNvPr>
            <p:cNvSpPr/>
            <p:nvPr/>
          </p:nvSpPr>
          <p:spPr>
            <a:xfrm>
              <a:off x="4683252" y="4157472"/>
              <a:ext cx="163195" cy="2333625"/>
            </a:xfrm>
            <a:custGeom>
              <a:avLst/>
              <a:gdLst/>
              <a:ahLst/>
              <a:cxnLst/>
              <a:rect l="l" t="t" r="r" b="b"/>
              <a:pathLst>
                <a:path w="163195" h="2333625">
                  <a:moveTo>
                    <a:pt x="163055" y="1581912"/>
                  </a:moveTo>
                  <a:lnTo>
                    <a:pt x="0" y="1581912"/>
                  </a:lnTo>
                  <a:lnTo>
                    <a:pt x="0" y="2333244"/>
                  </a:lnTo>
                  <a:lnTo>
                    <a:pt x="163055" y="2333244"/>
                  </a:lnTo>
                  <a:lnTo>
                    <a:pt x="163055" y="1581912"/>
                  </a:lnTo>
                  <a:close/>
                </a:path>
                <a:path w="163195" h="2333625">
                  <a:moveTo>
                    <a:pt x="163055" y="0"/>
                  </a:moveTo>
                  <a:lnTo>
                    <a:pt x="0" y="0"/>
                  </a:lnTo>
                  <a:lnTo>
                    <a:pt x="0" y="1310640"/>
                  </a:lnTo>
                  <a:lnTo>
                    <a:pt x="163055" y="1310640"/>
                  </a:lnTo>
                  <a:lnTo>
                    <a:pt x="163055" y="0"/>
                  </a:lnTo>
                  <a:close/>
                </a:path>
              </a:pathLst>
            </a:custGeom>
            <a:solidFill>
              <a:srgbClr val="C3D59B"/>
            </a:solidFill>
          </p:spPr>
          <p:txBody>
            <a:bodyPr wrap="square" lIns="0" tIns="0" rIns="0" bIns="0" rtlCol="0"/>
            <a:lstStyle/>
            <a:p>
              <a:endParaRPr/>
            </a:p>
          </p:txBody>
        </p:sp>
        <p:sp>
          <p:nvSpPr>
            <p:cNvPr id="16" name="object 15">
              <a:extLst>
                <a:ext uri="{FF2B5EF4-FFF2-40B4-BE49-F238E27FC236}">
                  <a16:creationId xmlns:a16="http://schemas.microsoft.com/office/drawing/2014/main" id="{3BE46FE5-1885-6223-AEA2-F3E6280A6E70}"/>
                </a:ext>
              </a:extLst>
            </p:cNvPr>
            <p:cNvSpPr/>
            <p:nvPr/>
          </p:nvSpPr>
          <p:spPr>
            <a:xfrm>
              <a:off x="4683251" y="4157472"/>
              <a:ext cx="163195" cy="2333625"/>
            </a:xfrm>
            <a:custGeom>
              <a:avLst/>
              <a:gdLst/>
              <a:ahLst/>
              <a:cxnLst/>
              <a:rect l="l" t="t" r="r" b="b"/>
              <a:pathLst>
                <a:path w="163195" h="2333625">
                  <a:moveTo>
                    <a:pt x="0" y="0"/>
                  </a:moveTo>
                  <a:lnTo>
                    <a:pt x="163068" y="0"/>
                  </a:lnTo>
                  <a:lnTo>
                    <a:pt x="163068" y="2333244"/>
                  </a:lnTo>
                  <a:lnTo>
                    <a:pt x="0" y="2333244"/>
                  </a:lnTo>
                  <a:lnTo>
                    <a:pt x="0" y="0"/>
                  </a:lnTo>
                  <a:close/>
                </a:path>
              </a:pathLst>
            </a:custGeom>
            <a:ln w="6096">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D32EF7CA-37EA-588B-7AB3-B5DC2C76E9DB}"/>
                </a:ext>
              </a:extLst>
            </p:cNvPr>
            <p:cNvSpPr/>
            <p:nvPr/>
          </p:nvSpPr>
          <p:spPr>
            <a:xfrm>
              <a:off x="4681727" y="2910839"/>
              <a:ext cx="163195" cy="1247140"/>
            </a:xfrm>
            <a:custGeom>
              <a:avLst/>
              <a:gdLst/>
              <a:ahLst/>
              <a:cxnLst/>
              <a:rect l="l" t="t" r="r" b="b"/>
              <a:pathLst>
                <a:path w="163195" h="1247139">
                  <a:moveTo>
                    <a:pt x="163068" y="1246632"/>
                  </a:moveTo>
                  <a:lnTo>
                    <a:pt x="0" y="1246632"/>
                  </a:lnTo>
                  <a:lnTo>
                    <a:pt x="0" y="0"/>
                  </a:lnTo>
                  <a:lnTo>
                    <a:pt x="163068" y="0"/>
                  </a:lnTo>
                  <a:lnTo>
                    <a:pt x="163068" y="1246632"/>
                  </a:lnTo>
                  <a:close/>
                </a:path>
              </a:pathLst>
            </a:custGeom>
            <a:solidFill>
              <a:srgbClr val="0000FF"/>
            </a:solidFill>
          </p:spPr>
          <p:txBody>
            <a:bodyPr wrap="square" lIns="0" tIns="0" rIns="0" bIns="0" rtlCol="0"/>
            <a:lstStyle/>
            <a:p>
              <a:endParaRPr/>
            </a:p>
          </p:txBody>
        </p:sp>
        <p:sp>
          <p:nvSpPr>
            <p:cNvPr id="18" name="object 17">
              <a:extLst>
                <a:ext uri="{FF2B5EF4-FFF2-40B4-BE49-F238E27FC236}">
                  <a16:creationId xmlns:a16="http://schemas.microsoft.com/office/drawing/2014/main" id="{DB1B43DB-D04F-4E3C-D958-FC4E52792F1A}"/>
                </a:ext>
              </a:extLst>
            </p:cNvPr>
            <p:cNvSpPr/>
            <p:nvPr/>
          </p:nvSpPr>
          <p:spPr>
            <a:xfrm>
              <a:off x="4681727" y="2910839"/>
              <a:ext cx="163195" cy="1247140"/>
            </a:xfrm>
            <a:custGeom>
              <a:avLst/>
              <a:gdLst/>
              <a:ahLst/>
              <a:cxnLst/>
              <a:rect l="l" t="t" r="r" b="b"/>
              <a:pathLst>
                <a:path w="163195" h="1247139">
                  <a:moveTo>
                    <a:pt x="0" y="0"/>
                  </a:moveTo>
                  <a:lnTo>
                    <a:pt x="163068" y="0"/>
                  </a:lnTo>
                  <a:lnTo>
                    <a:pt x="163068" y="1246632"/>
                  </a:lnTo>
                  <a:lnTo>
                    <a:pt x="0" y="1246632"/>
                  </a:lnTo>
                  <a:lnTo>
                    <a:pt x="0" y="0"/>
                  </a:lnTo>
                  <a:close/>
                </a:path>
              </a:pathLst>
            </a:custGeom>
            <a:ln w="6096">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A432603-187B-0CC0-050A-FDB423C62EA0}"/>
                </a:ext>
              </a:extLst>
            </p:cNvPr>
            <p:cNvSpPr/>
            <p:nvPr/>
          </p:nvSpPr>
          <p:spPr>
            <a:xfrm>
              <a:off x="4943856" y="4226051"/>
              <a:ext cx="163195" cy="2265045"/>
            </a:xfrm>
            <a:custGeom>
              <a:avLst/>
              <a:gdLst/>
              <a:ahLst/>
              <a:cxnLst/>
              <a:rect l="l" t="t" r="r" b="b"/>
              <a:pathLst>
                <a:path w="163195" h="2265045">
                  <a:moveTo>
                    <a:pt x="163055" y="1513332"/>
                  </a:moveTo>
                  <a:lnTo>
                    <a:pt x="0" y="1513332"/>
                  </a:lnTo>
                  <a:lnTo>
                    <a:pt x="0" y="2264664"/>
                  </a:lnTo>
                  <a:lnTo>
                    <a:pt x="163055" y="2264664"/>
                  </a:lnTo>
                  <a:lnTo>
                    <a:pt x="163055" y="1513332"/>
                  </a:lnTo>
                  <a:close/>
                </a:path>
                <a:path w="163195" h="2265045">
                  <a:moveTo>
                    <a:pt x="163055" y="0"/>
                  </a:moveTo>
                  <a:lnTo>
                    <a:pt x="0" y="0"/>
                  </a:lnTo>
                  <a:lnTo>
                    <a:pt x="0" y="1242060"/>
                  </a:lnTo>
                  <a:lnTo>
                    <a:pt x="163055" y="1242060"/>
                  </a:lnTo>
                  <a:lnTo>
                    <a:pt x="163055" y="0"/>
                  </a:lnTo>
                  <a:close/>
                </a:path>
              </a:pathLst>
            </a:custGeom>
            <a:solidFill>
              <a:srgbClr val="C3D59B"/>
            </a:solidFill>
          </p:spPr>
          <p:txBody>
            <a:bodyPr wrap="square" lIns="0" tIns="0" rIns="0" bIns="0" rtlCol="0"/>
            <a:lstStyle/>
            <a:p>
              <a:endParaRPr/>
            </a:p>
          </p:txBody>
        </p:sp>
        <p:sp>
          <p:nvSpPr>
            <p:cNvPr id="20" name="object 19">
              <a:extLst>
                <a:ext uri="{FF2B5EF4-FFF2-40B4-BE49-F238E27FC236}">
                  <a16:creationId xmlns:a16="http://schemas.microsoft.com/office/drawing/2014/main" id="{8E5873B5-0A4B-BAF9-5894-92E4A4EEA831}"/>
                </a:ext>
              </a:extLst>
            </p:cNvPr>
            <p:cNvSpPr/>
            <p:nvPr/>
          </p:nvSpPr>
          <p:spPr>
            <a:xfrm>
              <a:off x="4943856" y="4226052"/>
              <a:ext cx="163195" cy="2265045"/>
            </a:xfrm>
            <a:custGeom>
              <a:avLst/>
              <a:gdLst/>
              <a:ahLst/>
              <a:cxnLst/>
              <a:rect l="l" t="t" r="r" b="b"/>
              <a:pathLst>
                <a:path w="163195" h="2265045">
                  <a:moveTo>
                    <a:pt x="0" y="0"/>
                  </a:moveTo>
                  <a:lnTo>
                    <a:pt x="163068" y="0"/>
                  </a:lnTo>
                  <a:lnTo>
                    <a:pt x="163068" y="2264664"/>
                  </a:lnTo>
                  <a:lnTo>
                    <a:pt x="0" y="2264664"/>
                  </a:lnTo>
                  <a:lnTo>
                    <a:pt x="0" y="0"/>
                  </a:lnTo>
                  <a:close/>
                </a:path>
              </a:pathLst>
            </a:custGeom>
            <a:ln w="6096">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FA70D05E-CEA1-EA9E-1A09-5AFD6189867D}"/>
                </a:ext>
              </a:extLst>
            </p:cNvPr>
            <p:cNvSpPr/>
            <p:nvPr/>
          </p:nvSpPr>
          <p:spPr>
            <a:xfrm>
              <a:off x="4942332" y="2979419"/>
              <a:ext cx="163195" cy="1247140"/>
            </a:xfrm>
            <a:custGeom>
              <a:avLst/>
              <a:gdLst/>
              <a:ahLst/>
              <a:cxnLst/>
              <a:rect l="l" t="t" r="r" b="b"/>
              <a:pathLst>
                <a:path w="163195" h="1247139">
                  <a:moveTo>
                    <a:pt x="163068" y="1246632"/>
                  </a:moveTo>
                  <a:lnTo>
                    <a:pt x="0" y="1246632"/>
                  </a:lnTo>
                  <a:lnTo>
                    <a:pt x="0" y="0"/>
                  </a:lnTo>
                  <a:lnTo>
                    <a:pt x="163068" y="0"/>
                  </a:lnTo>
                  <a:lnTo>
                    <a:pt x="163068" y="1246632"/>
                  </a:lnTo>
                  <a:close/>
                </a:path>
              </a:pathLst>
            </a:custGeom>
            <a:solidFill>
              <a:srgbClr val="0000FF"/>
            </a:solidFill>
          </p:spPr>
          <p:txBody>
            <a:bodyPr wrap="square" lIns="0" tIns="0" rIns="0" bIns="0" rtlCol="0"/>
            <a:lstStyle/>
            <a:p>
              <a:endParaRPr/>
            </a:p>
          </p:txBody>
        </p:sp>
        <p:sp>
          <p:nvSpPr>
            <p:cNvPr id="22" name="object 21">
              <a:extLst>
                <a:ext uri="{FF2B5EF4-FFF2-40B4-BE49-F238E27FC236}">
                  <a16:creationId xmlns:a16="http://schemas.microsoft.com/office/drawing/2014/main" id="{6CF3CD83-6AB9-6D43-60C6-7BA7D8A5B30F}"/>
                </a:ext>
              </a:extLst>
            </p:cNvPr>
            <p:cNvSpPr/>
            <p:nvPr/>
          </p:nvSpPr>
          <p:spPr>
            <a:xfrm>
              <a:off x="4942331" y="2979419"/>
              <a:ext cx="163195" cy="1247140"/>
            </a:xfrm>
            <a:custGeom>
              <a:avLst/>
              <a:gdLst/>
              <a:ahLst/>
              <a:cxnLst/>
              <a:rect l="l" t="t" r="r" b="b"/>
              <a:pathLst>
                <a:path w="163195" h="1247139">
                  <a:moveTo>
                    <a:pt x="0" y="0"/>
                  </a:moveTo>
                  <a:lnTo>
                    <a:pt x="163067" y="0"/>
                  </a:lnTo>
                  <a:lnTo>
                    <a:pt x="163067" y="1246632"/>
                  </a:lnTo>
                  <a:lnTo>
                    <a:pt x="0" y="1246632"/>
                  </a:lnTo>
                  <a:lnTo>
                    <a:pt x="0" y="0"/>
                  </a:lnTo>
                  <a:close/>
                </a:path>
              </a:pathLst>
            </a:custGeom>
            <a:ln w="6096">
              <a:solidFill>
                <a:srgbClr val="000000"/>
              </a:solidFill>
            </a:ln>
          </p:spPr>
          <p:txBody>
            <a:bodyPr wrap="square" lIns="0" tIns="0" rIns="0" bIns="0" rtlCol="0"/>
            <a:lstStyle/>
            <a:p>
              <a:endParaRPr/>
            </a:p>
          </p:txBody>
        </p:sp>
        <p:sp>
          <p:nvSpPr>
            <p:cNvPr id="23" name="object 22">
              <a:extLst>
                <a:ext uri="{FF2B5EF4-FFF2-40B4-BE49-F238E27FC236}">
                  <a16:creationId xmlns:a16="http://schemas.microsoft.com/office/drawing/2014/main" id="{F4891C63-F17A-0CF1-2607-1F8CF0CB1ECC}"/>
                </a:ext>
              </a:extLst>
            </p:cNvPr>
            <p:cNvSpPr/>
            <p:nvPr/>
          </p:nvSpPr>
          <p:spPr>
            <a:xfrm>
              <a:off x="5465063" y="4404360"/>
              <a:ext cx="163195" cy="2086610"/>
            </a:xfrm>
            <a:custGeom>
              <a:avLst/>
              <a:gdLst/>
              <a:ahLst/>
              <a:cxnLst/>
              <a:rect l="l" t="t" r="r" b="b"/>
              <a:pathLst>
                <a:path w="163195" h="2086610">
                  <a:moveTo>
                    <a:pt x="163068" y="2086356"/>
                  </a:moveTo>
                  <a:lnTo>
                    <a:pt x="0" y="2086356"/>
                  </a:lnTo>
                  <a:lnTo>
                    <a:pt x="0" y="0"/>
                  </a:lnTo>
                  <a:lnTo>
                    <a:pt x="163068" y="0"/>
                  </a:lnTo>
                  <a:lnTo>
                    <a:pt x="163068" y="2086356"/>
                  </a:lnTo>
                  <a:close/>
                </a:path>
              </a:pathLst>
            </a:custGeom>
            <a:solidFill>
              <a:srgbClr val="C3D59B"/>
            </a:solidFill>
          </p:spPr>
          <p:txBody>
            <a:bodyPr wrap="square" lIns="0" tIns="0" rIns="0" bIns="0" rtlCol="0"/>
            <a:lstStyle/>
            <a:p>
              <a:endParaRPr/>
            </a:p>
          </p:txBody>
        </p:sp>
        <p:sp>
          <p:nvSpPr>
            <p:cNvPr id="24" name="object 23">
              <a:extLst>
                <a:ext uri="{FF2B5EF4-FFF2-40B4-BE49-F238E27FC236}">
                  <a16:creationId xmlns:a16="http://schemas.microsoft.com/office/drawing/2014/main" id="{BDAD4092-7E08-90D6-D1EF-323DD2C3D50D}"/>
                </a:ext>
              </a:extLst>
            </p:cNvPr>
            <p:cNvSpPr/>
            <p:nvPr/>
          </p:nvSpPr>
          <p:spPr>
            <a:xfrm>
              <a:off x="5465063" y="4404360"/>
              <a:ext cx="163195" cy="2086610"/>
            </a:xfrm>
            <a:custGeom>
              <a:avLst/>
              <a:gdLst/>
              <a:ahLst/>
              <a:cxnLst/>
              <a:rect l="l" t="t" r="r" b="b"/>
              <a:pathLst>
                <a:path w="163195" h="2086610">
                  <a:moveTo>
                    <a:pt x="0" y="0"/>
                  </a:moveTo>
                  <a:lnTo>
                    <a:pt x="163068" y="0"/>
                  </a:lnTo>
                  <a:lnTo>
                    <a:pt x="163068" y="2086356"/>
                  </a:lnTo>
                  <a:lnTo>
                    <a:pt x="0" y="2086356"/>
                  </a:lnTo>
                  <a:lnTo>
                    <a:pt x="0" y="0"/>
                  </a:lnTo>
                  <a:close/>
                </a:path>
              </a:pathLst>
            </a:custGeom>
            <a:ln w="6095">
              <a:solidFill>
                <a:srgbClr val="000000"/>
              </a:solidFill>
            </a:ln>
          </p:spPr>
          <p:txBody>
            <a:bodyPr wrap="square" lIns="0" tIns="0" rIns="0" bIns="0" rtlCol="0"/>
            <a:lstStyle/>
            <a:p>
              <a:endParaRPr/>
            </a:p>
          </p:txBody>
        </p:sp>
        <p:sp>
          <p:nvSpPr>
            <p:cNvPr id="25" name="object 24">
              <a:extLst>
                <a:ext uri="{FF2B5EF4-FFF2-40B4-BE49-F238E27FC236}">
                  <a16:creationId xmlns:a16="http://schemas.microsoft.com/office/drawing/2014/main" id="{2DBEB85B-BDA9-4D0D-493D-31CE17CF47AC}"/>
                </a:ext>
              </a:extLst>
            </p:cNvPr>
            <p:cNvSpPr/>
            <p:nvPr/>
          </p:nvSpPr>
          <p:spPr>
            <a:xfrm>
              <a:off x="5463539" y="3169919"/>
              <a:ext cx="163195" cy="1233170"/>
            </a:xfrm>
            <a:custGeom>
              <a:avLst/>
              <a:gdLst/>
              <a:ahLst/>
              <a:cxnLst/>
              <a:rect l="l" t="t" r="r" b="b"/>
              <a:pathLst>
                <a:path w="163195" h="1233170">
                  <a:moveTo>
                    <a:pt x="163068" y="1232916"/>
                  </a:moveTo>
                  <a:lnTo>
                    <a:pt x="0" y="1232916"/>
                  </a:lnTo>
                  <a:lnTo>
                    <a:pt x="0" y="0"/>
                  </a:lnTo>
                  <a:lnTo>
                    <a:pt x="163068" y="0"/>
                  </a:lnTo>
                  <a:lnTo>
                    <a:pt x="163068" y="123291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0F0E34F1-F373-1F70-4570-563610084D86}"/>
                </a:ext>
              </a:extLst>
            </p:cNvPr>
            <p:cNvSpPr/>
            <p:nvPr/>
          </p:nvSpPr>
          <p:spPr>
            <a:xfrm>
              <a:off x="5463539" y="3169919"/>
              <a:ext cx="163195" cy="1233170"/>
            </a:xfrm>
            <a:custGeom>
              <a:avLst/>
              <a:gdLst/>
              <a:ahLst/>
              <a:cxnLst/>
              <a:rect l="l" t="t" r="r" b="b"/>
              <a:pathLst>
                <a:path w="163195" h="1233170">
                  <a:moveTo>
                    <a:pt x="0" y="0"/>
                  </a:moveTo>
                  <a:lnTo>
                    <a:pt x="163067" y="0"/>
                  </a:lnTo>
                  <a:lnTo>
                    <a:pt x="163067" y="1232916"/>
                  </a:lnTo>
                  <a:lnTo>
                    <a:pt x="0" y="1232916"/>
                  </a:lnTo>
                  <a:lnTo>
                    <a:pt x="0" y="0"/>
                  </a:lnTo>
                  <a:close/>
                </a:path>
              </a:pathLst>
            </a:custGeom>
            <a:ln w="6096">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9A13EAC2-8164-54EB-3583-73B30F3E0FEB}"/>
                </a:ext>
              </a:extLst>
            </p:cNvPr>
            <p:cNvSpPr/>
            <p:nvPr/>
          </p:nvSpPr>
          <p:spPr>
            <a:xfrm>
              <a:off x="5725668" y="4514088"/>
              <a:ext cx="163195" cy="1976755"/>
            </a:xfrm>
            <a:custGeom>
              <a:avLst/>
              <a:gdLst/>
              <a:ahLst/>
              <a:cxnLst/>
              <a:rect l="l" t="t" r="r" b="b"/>
              <a:pathLst>
                <a:path w="163195" h="1976754">
                  <a:moveTo>
                    <a:pt x="163068" y="1976628"/>
                  </a:moveTo>
                  <a:lnTo>
                    <a:pt x="0" y="1976628"/>
                  </a:lnTo>
                  <a:lnTo>
                    <a:pt x="0" y="0"/>
                  </a:lnTo>
                  <a:lnTo>
                    <a:pt x="163068" y="0"/>
                  </a:lnTo>
                  <a:lnTo>
                    <a:pt x="163068" y="1976628"/>
                  </a:lnTo>
                  <a:close/>
                </a:path>
              </a:pathLst>
            </a:custGeom>
            <a:solidFill>
              <a:srgbClr val="C3D59B"/>
            </a:solidFill>
          </p:spPr>
          <p:txBody>
            <a:bodyPr wrap="square" lIns="0" tIns="0" rIns="0" bIns="0" rtlCol="0"/>
            <a:lstStyle/>
            <a:p>
              <a:endParaRPr/>
            </a:p>
          </p:txBody>
        </p:sp>
        <p:sp>
          <p:nvSpPr>
            <p:cNvPr id="28" name="object 27">
              <a:extLst>
                <a:ext uri="{FF2B5EF4-FFF2-40B4-BE49-F238E27FC236}">
                  <a16:creationId xmlns:a16="http://schemas.microsoft.com/office/drawing/2014/main" id="{4C010981-899D-D7FB-9CF3-16B71931E3D7}"/>
                </a:ext>
              </a:extLst>
            </p:cNvPr>
            <p:cNvSpPr/>
            <p:nvPr/>
          </p:nvSpPr>
          <p:spPr>
            <a:xfrm>
              <a:off x="5725668" y="4514088"/>
              <a:ext cx="163195" cy="1976755"/>
            </a:xfrm>
            <a:custGeom>
              <a:avLst/>
              <a:gdLst/>
              <a:ahLst/>
              <a:cxnLst/>
              <a:rect l="l" t="t" r="r" b="b"/>
              <a:pathLst>
                <a:path w="163195" h="1976754">
                  <a:moveTo>
                    <a:pt x="0" y="0"/>
                  </a:moveTo>
                  <a:lnTo>
                    <a:pt x="163068" y="0"/>
                  </a:lnTo>
                  <a:lnTo>
                    <a:pt x="163068" y="1976628"/>
                  </a:lnTo>
                  <a:lnTo>
                    <a:pt x="0" y="1976628"/>
                  </a:lnTo>
                  <a:lnTo>
                    <a:pt x="0" y="0"/>
                  </a:lnTo>
                  <a:close/>
                </a:path>
              </a:pathLst>
            </a:custGeom>
            <a:ln w="6096">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D0AC3E2D-3CBB-8132-30E6-27621B40F888}"/>
                </a:ext>
              </a:extLst>
            </p:cNvPr>
            <p:cNvSpPr/>
            <p:nvPr/>
          </p:nvSpPr>
          <p:spPr>
            <a:xfrm>
              <a:off x="5724144" y="3279647"/>
              <a:ext cx="163195" cy="1234440"/>
            </a:xfrm>
            <a:custGeom>
              <a:avLst/>
              <a:gdLst/>
              <a:ahLst/>
              <a:cxnLst/>
              <a:rect l="l" t="t" r="r" b="b"/>
              <a:pathLst>
                <a:path w="163195" h="1234439">
                  <a:moveTo>
                    <a:pt x="163068" y="1234440"/>
                  </a:moveTo>
                  <a:lnTo>
                    <a:pt x="0" y="1234440"/>
                  </a:lnTo>
                  <a:lnTo>
                    <a:pt x="0" y="0"/>
                  </a:lnTo>
                  <a:lnTo>
                    <a:pt x="163068" y="0"/>
                  </a:lnTo>
                  <a:lnTo>
                    <a:pt x="163068" y="1234440"/>
                  </a:lnTo>
                  <a:close/>
                </a:path>
              </a:pathLst>
            </a:custGeom>
            <a:solidFill>
              <a:srgbClr val="0000FF"/>
            </a:solidFill>
          </p:spPr>
          <p:txBody>
            <a:bodyPr wrap="square" lIns="0" tIns="0" rIns="0" bIns="0" rtlCol="0"/>
            <a:lstStyle/>
            <a:p>
              <a:endParaRPr/>
            </a:p>
          </p:txBody>
        </p:sp>
        <p:sp>
          <p:nvSpPr>
            <p:cNvPr id="30" name="object 29">
              <a:extLst>
                <a:ext uri="{FF2B5EF4-FFF2-40B4-BE49-F238E27FC236}">
                  <a16:creationId xmlns:a16="http://schemas.microsoft.com/office/drawing/2014/main" id="{CB6151BF-60EC-2924-8C62-08EFBD43E33D}"/>
                </a:ext>
              </a:extLst>
            </p:cNvPr>
            <p:cNvSpPr/>
            <p:nvPr/>
          </p:nvSpPr>
          <p:spPr>
            <a:xfrm>
              <a:off x="5724143" y="3279647"/>
              <a:ext cx="163195" cy="1234440"/>
            </a:xfrm>
            <a:custGeom>
              <a:avLst/>
              <a:gdLst/>
              <a:ahLst/>
              <a:cxnLst/>
              <a:rect l="l" t="t" r="r" b="b"/>
              <a:pathLst>
                <a:path w="163195" h="1234439">
                  <a:moveTo>
                    <a:pt x="0" y="0"/>
                  </a:moveTo>
                  <a:lnTo>
                    <a:pt x="163067" y="0"/>
                  </a:lnTo>
                  <a:lnTo>
                    <a:pt x="163067" y="1234440"/>
                  </a:lnTo>
                  <a:lnTo>
                    <a:pt x="0" y="1234440"/>
                  </a:lnTo>
                  <a:lnTo>
                    <a:pt x="0" y="0"/>
                  </a:lnTo>
                  <a:close/>
                </a:path>
              </a:pathLst>
            </a:custGeom>
            <a:ln w="6096">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22C07FC7-ED51-CD41-1883-E2446D56D70B}"/>
                </a:ext>
              </a:extLst>
            </p:cNvPr>
            <p:cNvSpPr/>
            <p:nvPr/>
          </p:nvSpPr>
          <p:spPr>
            <a:xfrm>
              <a:off x="6246875" y="4596384"/>
              <a:ext cx="163195" cy="1894839"/>
            </a:xfrm>
            <a:custGeom>
              <a:avLst/>
              <a:gdLst/>
              <a:ahLst/>
              <a:cxnLst/>
              <a:rect l="l" t="t" r="r" b="b"/>
              <a:pathLst>
                <a:path w="163195" h="1894839">
                  <a:moveTo>
                    <a:pt x="163068" y="1894332"/>
                  </a:moveTo>
                  <a:lnTo>
                    <a:pt x="0" y="1894332"/>
                  </a:lnTo>
                  <a:lnTo>
                    <a:pt x="0" y="0"/>
                  </a:lnTo>
                  <a:lnTo>
                    <a:pt x="163068" y="0"/>
                  </a:lnTo>
                  <a:lnTo>
                    <a:pt x="163068" y="1894332"/>
                  </a:lnTo>
                  <a:close/>
                </a:path>
              </a:pathLst>
            </a:custGeom>
            <a:solidFill>
              <a:srgbClr val="C3D59B"/>
            </a:solidFill>
          </p:spPr>
          <p:txBody>
            <a:bodyPr wrap="square" lIns="0" tIns="0" rIns="0" bIns="0" rtlCol="0"/>
            <a:lstStyle/>
            <a:p>
              <a:endParaRPr/>
            </a:p>
          </p:txBody>
        </p:sp>
        <p:sp>
          <p:nvSpPr>
            <p:cNvPr id="32" name="object 31">
              <a:extLst>
                <a:ext uri="{FF2B5EF4-FFF2-40B4-BE49-F238E27FC236}">
                  <a16:creationId xmlns:a16="http://schemas.microsoft.com/office/drawing/2014/main" id="{0BBA0DC2-F89E-19E3-F7A4-C0D4E38F14C3}"/>
                </a:ext>
              </a:extLst>
            </p:cNvPr>
            <p:cNvSpPr/>
            <p:nvPr/>
          </p:nvSpPr>
          <p:spPr>
            <a:xfrm>
              <a:off x="6246875" y="4596384"/>
              <a:ext cx="163195" cy="1894839"/>
            </a:xfrm>
            <a:custGeom>
              <a:avLst/>
              <a:gdLst/>
              <a:ahLst/>
              <a:cxnLst/>
              <a:rect l="l" t="t" r="r" b="b"/>
              <a:pathLst>
                <a:path w="163195" h="1894839">
                  <a:moveTo>
                    <a:pt x="0" y="0"/>
                  </a:moveTo>
                  <a:lnTo>
                    <a:pt x="163068" y="0"/>
                  </a:lnTo>
                  <a:lnTo>
                    <a:pt x="163068" y="1894332"/>
                  </a:lnTo>
                  <a:lnTo>
                    <a:pt x="0" y="1894332"/>
                  </a:lnTo>
                  <a:lnTo>
                    <a:pt x="0" y="0"/>
                  </a:lnTo>
                  <a:close/>
                </a:path>
              </a:pathLst>
            </a:custGeom>
            <a:ln w="6095">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F75E9419-6503-D408-6BC6-BA2E7C65A1B4}"/>
                </a:ext>
              </a:extLst>
            </p:cNvPr>
            <p:cNvSpPr/>
            <p:nvPr/>
          </p:nvSpPr>
          <p:spPr>
            <a:xfrm>
              <a:off x="6246876" y="3441191"/>
              <a:ext cx="161925" cy="1155700"/>
            </a:xfrm>
            <a:custGeom>
              <a:avLst/>
              <a:gdLst/>
              <a:ahLst/>
              <a:cxnLst/>
              <a:rect l="l" t="t" r="r" b="b"/>
              <a:pathLst>
                <a:path w="161925" h="1155700">
                  <a:moveTo>
                    <a:pt x="161544" y="1155192"/>
                  </a:moveTo>
                  <a:lnTo>
                    <a:pt x="0" y="1155192"/>
                  </a:lnTo>
                  <a:lnTo>
                    <a:pt x="0" y="0"/>
                  </a:lnTo>
                  <a:lnTo>
                    <a:pt x="161544" y="0"/>
                  </a:lnTo>
                  <a:lnTo>
                    <a:pt x="161544" y="1155192"/>
                  </a:lnTo>
                  <a:close/>
                </a:path>
              </a:pathLst>
            </a:custGeom>
            <a:solidFill>
              <a:srgbClr val="0000FF"/>
            </a:solidFill>
          </p:spPr>
          <p:txBody>
            <a:bodyPr wrap="square" lIns="0" tIns="0" rIns="0" bIns="0" rtlCol="0"/>
            <a:lstStyle/>
            <a:p>
              <a:endParaRPr/>
            </a:p>
          </p:txBody>
        </p:sp>
        <p:sp>
          <p:nvSpPr>
            <p:cNvPr id="34" name="object 33">
              <a:extLst>
                <a:ext uri="{FF2B5EF4-FFF2-40B4-BE49-F238E27FC236}">
                  <a16:creationId xmlns:a16="http://schemas.microsoft.com/office/drawing/2014/main" id="{8DA696B8-5305-A40C-B6D8-6E4FBD2D2090}"/>
                </a:ext>
              </a:extLst>
            </p:cNvPr>
            <p:cNvSpPr/>
            <p:nvPr/>
          </p:nvSpPr>
          <p:spPr>
            <a:xfrm>
              <a:off x="6246875" y="3441191"/>
              <a:ext cx="161925" cy="1155700"/>
            </a:xfrm>
            <a:custGeom>
              <a:avLst/>
              <a:gdLst/>
              <a:ahLst/>
              <a:cxnLst/>
              <a:rect l="l" t="t" r="r" b="b"/>
              <a:pathLst>
                <a:path w="161925" h="1155700">
                  <a:moveTo>
                    <a:pt x="0" y="0"/>
                  </a:moveTo>
                  <a:lnTo>
                    <a:pt x="161544" y="0"/>
                  </a:lnTo>
                  <a:lnTo>
                    <a:pt x="161544" y="1155192"/>
                  </a:lnTo>
                  <a:lnTo>
                    <a:pt x="0" y="1155192"/>
                  </a:lnTo>
                  <a:lnTo>
                    <a:pt x="0" y="0"/>
                  </a:lnTo>
                  <a:close/>
                </a:path>
              </a:pathLst>
            </a:custGeom>
            <a:ln w="6095">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D30A1049-B371-3DEB-E425-049712E08022}"/>
                </a:ext>
              </a:extLst>
            </p:cNvPr>
            <p:cNvSpPr/>
            <p:nvPr/>
          </p:nvSpPr>
          <p:spPr>
            <a:xfrm>
              <a:off x="6507480" y="4756404"/>
              <a:ext cx="163195" cy="1734820"/>
            </a:xfrm>
            <a:custGeom>
              <a:avLst/>
              <a:gdLst/>
              <a:ahLst/>
              <a:cxnLst/>
              <a:rect l="l" t="t" r="r" b="b"/>
              <a:pathLst>
                <a:path w="163195" h="1734820">
                  <a:moveTo>
                    <a:pt x="163068" y="1734312"/>
                  </a:moveTo>
                  <a:lnTo>
                    <a:pt x="0" y="1734312"/>
                  </a:lnTo>
                  <a:lnTo>
                    <a:pt x="0" y="0"/>
                  </a:lnTo>
                  <a:lnTo>
                    <a:pt x="163068" y="0"/>
                  </a:lnTo>
                  <a:lnTo>
                    <a:pt x="163068" y="1734312"/>
                  </a:lnTo>
                  <a:close/>
                </a:path>
              </a:pathLst>
            </a:custGeom>
            <a:solidFill>
              <a:srgbClr val="C3D59B"/>
            </a:solidFill>
          </p:spPr>
          <p:txBody>
            <a:bodyPr wrap="square" lIns="0" tIns="0" rIns="0" bIns="0" rtlCol="0"/>
            <a:lstStyle/>
            <a:p>
              <a:endParaRPr/>
            </a:p>
          </p:txBody>
        </p:sp>
        <p:sp>
          <p:nvSpPr>
            <p:cNvPr id="36" name="object 35">
              <a:extLst>
                <a:ext uri="{FF2B5EF4-FFF2-40B4-BE49-F238E27FC236}">
                  <a16:creationId xmlns:a16="http://schemas.microsoft.com/office/drawing/2014/main" id="{66DE8AF9-D949-66EC-E7B7-F861AD4607FD}"/>
                </a:ext>
              </a:extLst>
            </p:cNvPr>
            <p:cNvSpPr/>
            <p:nvPr/>
          </p:nvSpPr>
          <p:spPr>
            <a:xfrm>
              <a:off x="6507480" y="4756404"/>
              <a:ext cx="163195" cy="1734820"/>
            </a:xfrm>
            <a:custGeom>
              <a:avLst/>
              <a:gdLst/>
              <a:ahLst/>
              <a:cxnLst/>
              <a:rect l="l" t="t" r="r" b="b"/>
              <a:pathLst>
                <a:path w="163195" h="1734820">
                  <a:moveTo>
                    <a:pt x="0" y="0"/>
                  </a:moveTo>
                  <a:lnTo>
                    <a:pt x="163068" y="0"/>
                  </a:lnTo>
                  <a:lnTo>
                    <a:pt x="163068" y="1734312"/>
                  </a:lnTo>
                  <a:lnTo>
                    <a:pt x="0" y="1734312"/>
                  </a:lnTo>
                  <a:lnTo>
                    <a:pt x="0" y="0"/>
                  </a:lnTo>
                  <a:close/>
                </a:path>
              </a:pathLst>
            </a:custGeom>
            <a:ln w="6095">
              <a:solidFill>
                <a:srgbClr val="000000"/>
              </a:solidFill>
            </a:ln>
          </p:spPr>
          <p:txBody>
            <a:bodyPr wrap="square" lIns="0" tIns="0" rIns="0" bIns="0" rtlCol="0"/>
            <a:lstStyle/>
            <a:p>
              <a:endParaRPr/>
            </a:p>
          </p:txBody>
        </p:sp>
        <p:sp>
          <p:nvSpPr>
            <p:cNvPr id="37" name="object 36">
              <a:extLst>
                <a:ext uri="{FF2B5EF4-FFF2-40B4-BE49-F238E27FC236}">
                  <a16:creationId xmlns:a16="http://schemas.microsoft.com/office/drawing/2014/main" id="{03436BC3-266E-3240-EF9F-3BE99DBA20CC}"/>
                </a:ext>
              </a:extLst>
            </p:cNvPr>
            <p:cNvSpPr/>
            <p:nvPr/>
          </p:nvSpPr>
          <p:spPr>
            <a:xfrm>
              <a:off x="6507480" y="3599688"/>
              <a:ext cx="163195" cy="1156970"/>
            </a:xfrm>
            <a:custGeom>
              <a:avLst/>
              <a:gdLst/>
              <a:ahLst/>
              <a:cxnLst/>
              <a:rect l="l" t="t" r="r" b="b"/>
              <a:pathLst>
                <a:path w="163195" h="1156970">
                  <a:moveTo>
                    <a:pt x="163068" y="1156716"/>
                  </a:moveTo>
                  <a:lnTo>
                    <a:pt x="0" y="1156716"/>
                  </a:lnTo>
                  <a:lnTo>
                    <a:pt x="0" y="0"/>
                  </a:lnTo>
                  <a:lnTo>
                    <a:pt x="163068" y="0"/>
                  </a:lnTo>
                  <a:lnTo>
                    <a:pt x="163068" y="1156716"/>
                  </a:lnTo>
                  <a:close/>
                </a:path>
              </a:pathLst>
            </a:custGeom>
            <a:solidFill>
              <a:srgbClr val="0000FF"/>
            </a:solidFill>
          </p:spPr>
          <p:txBody>
            <a:bodyPr wrap="square" lIns="0" tIns="0" rIns="0" bIns="0" rtlCol="0"/>
            <a:lstStyle/>
            <a:p>
              <a:endParaRPr/>
            </a:p>
          </p:txBody>
        </p:sp>
        <p:sp>
          <p:nvSpPr>
            <p:cNvPr id="38" name="object 37">
              <a:extLst>
                <a:ext uri="{FF2B5EF4-FFF2-40B4-BE49-F238E27FC236}">
                  <a16:creationId xmlns:a16="http://schemas.microsoft.com/office/drawing/2014/main" id="{65C92EF0-E378-DA65-444A-6DD82D329FAD}"/>
                </a:ext>
              </a:extLst>
            </p:cNvPr>
            <p:cNvSpPr/>
            <p:nvPr/>
          </p:nvSpPr>
          <p:spPr>
            <a:xfrm>
              <a:off x="6507480" y="3599687"/>
              <a:ext cx="163195" cy="1156970"/>
            </a:xfrm>
            <a:custGeom>
              <a:avLst/>
              <a:gdLst/>
              <a:ahLst/>
              <a:cxnLst/>
              <a:rect l="l" t="t" r="r" b="b"/>
              <a:pathLst>
                <a:path w="163195" h="1156970">
                  <a:moveTo>
                    <a:pt x="0" y="0"/>
                  </a:moveTo>
                  <a:lnTo>
                    <a:pt x="163068" y="0"/>
                  </a:lnTo>
                  <a:lnTo>
                    <a:pt x="163068" y="1156715"/>
                  </a:lnTo>
                  <a:lnTo>
                    <a:pt x="0" y="1156715"/>
                  </a:lnTo>
                  <a:lnTo>
                    <a:pt x="0" y="0"/>
                  </a:lnTo>
                  <a:close/>
                </a:path>
              </a:pathLst>
            </a:custGeom>
            <a:ln w="6095">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55734D40-E733-C7B1-D3FD-317CC20A058C}"/>
                </a:ext>
              </a:extLst>
            </p:cNvPr>
            <p:cNvSpPr/>
            <p:nvPr/>
          </p:nvSpPr>
          <p:spPr>
            <a:xfrm>
              <a:off x="7028687" y="4799076"/>
              <a:ext cx="163195" cy="1691639"/>
            </a:xfrm>
            <a:custGeom>
              <a:avLst/>
              <a:gdLst/>
              <a:ahLst/>
              <a:cxnLst/>
              <a:rect l="l" t="t" r="r" b="b"/>
              <a:pathLst>
                <a:path w="163195" h="1691639">
                  <a:moveTo>
                    <a:pt x="163068" y="1691639"/>
                  </a:moveTo>
                  <a:lnTo>
                    <a:pt x="0" y="1691639"/>
                  </a:lnTo>
                  <a:lnTo>
                    <a:pt x="0" y="0"/>
                  </a:lnTo>
                  <a:lnTo>
                    <a:pt x="163068" y="0"/>
                  </a:lnTo>
                  <a:lnTo>
                    <a:pt x="163068" y="1691639"/>
                  </a:lnTo>
                  <a:close/>
                </a:path>
              </a:pathLst>
            </a:custGeom>
            <a:solidFill>
              <a:srgbClr val="C3D59B"/>
            </a:solidFill>
          </p:spPr>
          <p:txBody>
            <a:bodyPr wrap="square" lIns="0" tIns="0" rIns="0" bIns="0" rtlCol="0"/>
            <a:lstStyle/>
            <a:p>
              <a:endParaRPr/>
            </a:p>
          </p:txBody>
        </p:sp>
        <p:sp>
          <p:nvSpPr>
            <p:cNvPr id="40" name="object 39">
              <a:extLst>
                <a:ext uri="{FF2B5EF4-FFF2-40B4-BE49-F238E27FC236}">
                  <a16:creationId xmlns:a16="http://schemas.microsoft.com/office/drawing/2014/main" id="{8256E8DC-0B9D-201B-8181-F2F3B3C9D82E}"/>
                </a:ext>
              </a:extLst>
            </p:cNvPr>
            <p:cNvSpPr/>
            <p:nvPr/>
          </p:nvSpPr>
          <p:spPr>
            <a:xfrm>
              <a:off x="7028687" y="4799076"/>
              <a:ext cx="163195" cy="1691639"/>
            </a:xfrm>
            <a:custGeom>
              <a:avLst/>
              <a:gdLst/>
              <a:ahLst/>
              <a:cxnLst/>
              <a:rect l="l" t="t" r="r" b="b"/>
              <a:pathLst>
                <a:path w="163195" h="1691639">
                  <a:moveTo>
                    <a:pt x="0" y="0"/>
                  </a:moveTo>
                  <a:lnTo>
                    <a:pt x="163068" y="0"/>
                  </a:lnTo>
                  <a:lnTo>
                    <a:pt x="163068" y="1691639"/>
                  </a:lnTo>
                  <a:lnTo>
                    <a:pt x="0" y="1691639"/>
                  </a:lnTo>
                  <a:lnTo>
                    <a:pt x="0" y="0"/>
                  </a:lnTo>
                  <a:close/>
                </a:path>
              </a:pathLst>
            </a:custGeom>
            <a:ln w="6095">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6F2EBA4F-106D-A669-D89B-7BA94E21EB7F}"/>
                </a:ext>
              </a:extLst>
            </p:cNvPr>
            <p:cNvSpPr/>
            <p:nvPr/>
          </p:nvSpPr>
          <p:spPr>
            <a:xfrm>
              <a:off x="7028688" y="3730751"/>
              <a:ext cx="163195" cy="1068705"/>
            </a:xfrm>
            <a:custGeom>
              <a:avLst/>
              <a:gdLst/>
              <a:ahLst/>
              <a:cxnLst/>
              <a:rect l="l" t="t" r="r" b="b"/>
              <a:pathLst>
                <a:path w="163195" h="1068704">
                  <a:moveTo>
                    <a:pt x="163068" y="1068324"/>
                  </a:moveTo>
                  <a:lnTo>
                    <a:pt x="0" y="1068324"/>
                  </a:lnTo>
                  <a:lnTo>
                    <a:pt x="0" y="0"/>
                  </a:lnTo>
                  <a:lnTo>
                    <a:pt x="163068" y="0"/>
                  </a:lnTo>
                  <a:lnTo>
                    <a:pt x="163068" y="1068324"/>
                  </a:lnTo>
                  <a:close/>
                </a:path>
              </a:pathLst>
            </a:custGeom>
            <a:solidFill>
              <a:srgbClr val="0000FF"/>
            </a:solidFill>
          </p:spPr>
          <p:txBody>
            <a:bodyPr wrap="square" lIns="0" tIns="0" rIns="0" bIns="0" rtlCol="0"/>
            <a:lstStyle/>
            <a:p>
              <a:endParaRPr/>
            </a:p>
          </p:txBody>
        </p:sp>
        <p:sp>
          <p:nvSpPr>
            <p:cNvPr id="42" name="object 41">
              <a:extLst>
                <a:ext uri="{FF2B5EF4-FFF2-40B4-BE49-F238E27FC236}">
                  <a16:creationId xmlns:a16="http://schemas.microsoft.com/office/drawing/2014/main" id="{3865C305-DB94-D75E-9579-FE3C0CBC3604}"/>
                </a:ext>
              </a:extLst>
            </p:cNvPr>
            <p:cNvSpPr/>
            <p:nvPr/>
          </p:nvSpPr>
          <p:spPr>
            <a:xfrm>
              <a:off x="7028687" y="3730751"/>
              <a:ext cx="163195" cy="1068705"/>
            </a:xfrm>
            <a:custGeom>
              <a:avLst/>
              <a:gdLst/>
              <a:ahLst/>
              <a:cxnLst/>
              <a:rect l="l" t="t" r="r" b="b"/>
              <a:pathLst>
                <a:path w="163195" h="1068704">
                  <a:moveTo>
                    <a:pt x="0" y="0"/>
                  </a:moveTo>
                  <a:lnTo>
                    <a:pt x="163067" y="0"/>
                  </a:lnTo>
                  <a:lnTo>
                    <a:pt x="163067" y="1068324"/>
                  </a:lnTo>
                  <a:lnTo>
                    <a:pt x="0" y="1068324"/>
                  </a:lnTo>
                  <a:lnTo>
                    <a:pt x="0" y="0"/>
                  </a:lnTo>
                  <a:close/>
                </a:path>
              </a:pathLst>
            </a:custGeom>
            <a:ln w="6096">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65565FBF-C46C-54FC-B4D3-74AF4AE3C2B7}"/>
                </a:ext>
              </a:extLst>
            </p:cNvPr>
            <p:cNvSpPr/>
            <p:nvPr/>
          </p:nvSpPr>
          <p:spPr>
            <a:xfrm>
              <a:off x="7289292" y="5013960"/>
              <a:ext cx="163195" cy="1477010"/>
            </a:xfrm>
            <a:custGeom>
              <a:avLst/>
              <a:gdLst/>
              <a:ahLst/>
              <a:cxnLst/>
              <a:rect l="l" t="t" r="r" b="b"/>
              <a:pathLst>
                <a:path w="163195" h="1477010">
                  <a:moveTo>
                    <a:pt x="163068" y="1476756"/>
                  </a:moveTo>
                  <a:lnTo>
                    <a:pt x="0" y="1476756"/>
                  </a:lnTo>
                  <a:lnTo>
                    <a:pt x="0" y="0"/>
                  </a:lnTo>
                  <a:lnTo>
                    <a:pt x="163068" y="0"/>
                  </a:lnTo>
                  <a:lnTo>
                    <a:pt x="163068" y="1476756"/>
                  </a:lnTo>
                  <a:close/>
                </a:path>
              </a:pathLst>
            </a:custGeom>
            <a:solidFill>
              <a:srgbClr val="C3D59B"/>
            </a:solidFill>
          </p:spPr>
          <p:txBody>
            <a:bodyPr wrap="square" lIns="0" tIns="0" rIns="0" bIns="0" rtlCol="0"/>
            <a:lstStyle/>
            <a:p>
              <a:endParaRPr/>
            </a:p>
          </p:txBody>
        </p:sp>
        <p:sp>
          <p:nvSpPr>
            <p:cNvPr id="44" name="object 43">
              <a:extLst>
                <a:ext uri="{FF2B5EF4-FFF2-40B4-BE49-F238E27FC236}">
                  <a16:creationId xmlns:a16="http://schemas.microsoft.com/office/drawing/2014/main" id="{E7D64872-B6DA-719A-4818-C4A3090F0DC2}"/>
                </a:ext>
              </a:extLst>
            </p:cNvPr>
            <p:cNvSpPr/>
            <p:nvPr/>
          </p:nvSpPr>
          <p:spPr>
            <a:xfrm>
              <a:off x="7289292" y="5013960"/>
              <a:ext cx="163195" cy="1477010"/>
            </a:xfrm>
            <a:custGeom>
              <a:avLst/>
              <a:gdLst/>
              <a:ahLst/>
              <a:cxnLst/>
              <a:rect l="l" t="t" r="r" b="b"/>
              <a:pathLst>
                <a:path w="163195" h="1477010">
                  <a:moveTo>
                    <a:pt x="0" y="0"/>
                  </a:moveTo>
                  <a:lnTo>
                    <a:pt x="163068" y="0"/>
                  </a:lnTo>
                  <a:lnTo>
                    <a:pt x="163068" y="1476756"/>
                  </a:lnTo>
                  <a:lnTo>
                    <a:pt x="0" y="1476756"/>
                  </a:lnTo>
                  <a:lnTo>
                    <a:pt x="0" y="0"/>
                  </a:lnTo>
                  <a:close/>
                </a:path>
              </a:pathLst>
            </a:custGeom>
            <a:ln w="6096">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0C6C6603-1D8F-9C8C-DB50-A8957BA1A4E4}"/>
                </a:ext>
              </a:extLst>
            </p:cNvPr>
            <p:cNvSpPr/>
            <p:nvPr/>
          </p:nvSpPr>
          <p:spPr>
            <a:xfrm>
              <a:off x="7289292" y="3945636"/>
              <a:ext cx="163195" cy="1068705"/>
            </a:xfrm>
            <a:custGeom>
              <a:avLst/>
              <a:gdLst/>
              <a:ahLst/>
              <a:cxnLst/>
              <a:rect l="l" t="t" r="r" b="b"/>
              <a:pathLst>
                <a:path w="163195" h="1068704">
                  <a:moveTo>
                    <a:pt x="163068" y="1068324"/>
                  </a:moveTo>
                  <a:lnTo>
                    <a:pt x="0" y="1068324"/>
                  </a:lnTo>
                  <a:lnTo>
                    <a:pt x="0" y="0"/>
                  </a:lnTo>
                  <a:lnTo>
                    <a:pt x="163068" y="0"/>
                  </a:lnTo>
                  <a:lnTo>
                    <a:pt x="163068" y="1068324"/>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375D4637-A166-B6E4-9F49-963C39D265F7}"/>
                </a:ext>
              </a:extLst>
            </p:cNvPr>
            <p:cNvSpPr/>
            <p:nvPr/>
          </p:nvSpPr>
          <p:spPr>
            <a:xfrm>
              <a:off x="7289292" y="3945635"/>
              <a:ext cx="163195" cy="1068705"/>
            </a:xfrm>
            <a:custGeom>
              <a:avLst/>
              <a:gdLst/>
              <a:ahLst/>
              <a:cxnLst/>
              <a:rect l="l" t="t" r="r" b="b"/>
              <a:pathLst>
                <a:path w="163195" h="1068704">
                  <a:moveTo>
                    <a:pt x="0" y="0"/>
                  </a:moveTo>
                  <a:lnTo>
                    <a:pt x="163067" y="0"/>
                  </a:lnTo>
                  <a:lnTo>
                    <a:pt x="163067" y="1068323"/>
                  </a:lnTo>
                  <a:lnTo>
                    <a:pt x="0" y="1068323"/>
                  </a:lnTo>
                  <a:lnTo>
                    <a:pt x="0" y="0"/>
                  </a:lnTo>
                  <a:close/>
                </a:path>
              </a:pathLst>
            </a:custGeom>
            <a:ln w="6096">
              <a:solidFill>
                <a:srgbClr val="000000"/>
              </a:solidFill>
            </a:ln>
          </p:spPr>
          <p:txBody>
            <a:bodyPr wrap="square" lIns="0" tIns="0" rIns="0" bIns="0" rtlCol="0"/>
            <a:lstStyle/>
            <a:p>
              <a:endParaRPr/>
            </a:p>
          </p:txBody>
        </p:sp>
        <p:sp>
          <p:nvSpPr>
            <p:cNvPr id="47" name="object 46">
              <a:extLst>
                <a:ext uri="{FF2B5EF4-FFF2-40B4-BE49-F238E27FC236}">
                  <a16:creationId xmlns:a16="http://schemas.microsoft.com/office/drawing/2014/main" id="{2FAAF9EA-C68D-AE81-FF0F-C5552F95EA67}"/>
                </a:ext>
              </a:extLst>
            </p:cNvPr>
            <p:cNvSpPr/>
            <p:nvPr/>
          </p:nvSpPr>
          <p:spPr>
            <a:xfrm>
              <a:off x="7810499" y="4995672"/>
              <a:ext cx="163195" cy="1495425"/>
            </a:xfrm>
            <a:custGeom>
              <a:avLst/>
              <a:gdLst/>
              <a:ahLst/>
              <a:cxnLst/>
              <a:rect l="l" t="t" r="r" b="b"/>
              <a:pathLst>
                <a:path w="163195" h="1495425">
                  <a:moveTo>
                    <a:pt x="163068" y="1495044"/>
                  </a:moveTo>
                  <a:lnTo>
                    <a:pt x="0" y="1495044"/>
                  </a:lnTo>
                  <a:lnTo>
                    <a:pt x="0" y="0"/>
                  </a:lnTo>
                  <a:lnTo>
                    <a:pt x="163068" y="0"/>
                  </a:lnTo>
                  <a:lnTo>
                    <a:pt x="163068" y="1495044"/>
                  </a:lnTo>
                  <a:close/>
                </a:path>
              </a:pathLst>
            </a:custGeom>
            <a:solidFill>
              <a:srgbClr val="C3D59B"/>
            </a:solidFill>
          </p:spPr>
          <p:txBody>
            <a:bodyPr wrap="square" lIns="0" tIns="0" rIns="0" bIns="0" rtlCol="0"/>
            <a:lstStyle/>
            <a:p>
              <a:endParaRPr/>
            </a:p>
          </p:txBody>
        </p:sp>
        <p:sp>
          <p:nvSpPr>
            <p:cNvPr id="48" name="object 47">
              <a:extLst>
                <a:ext uri="{FF2B5EF4-FFF2-40B4-BE49-F238E27FC236}">
                  <a16:creationId xmlns:a16="http://schemas.microsoft.com/office/drawing/2014/main" id="{B52BAD10-79C6-C154-64E4-3849903F223D}"/>
                </a:ext>
              </a:extLst>
            </p:cNvPr>
            <p:cNvSpPr/>
            <p:nvPr/>
          </p:nvSpPr>
          <p:spPr>
            <a:xfrm>
              <a:off x="7810499" y="4995672"/>
              <a:ext cx="163195" cy="1495425"/>
            </a:xfrm>
            <a:custGeom>
              <a:avLst/>
              <a:gdLst/>
              <a:ahLst/>
              <a:cxnLst/>
              <a:rect l="l" t="t" r="r" b="b"/>
              <a:pathLst>
                <a:path w="163195" h="1495425">
                  <a:moveTo>
                    <a:pt x="0" y="0"/>
                  </a:moveTo>
                  <a:lnTo>
                    <a:pt x="163068" y="0"/>
                  </a:lnTo>
                  <a:lnTo>
                    <a:pt x="163068" y="1495044"/>
                  </a:lnTo>
                  <a:lnTo>
                    <a:pt x="0" y="1495044"/>
                  </a:lnTo>
                  <a:lnTo>
                    <a:pt x="0" y="0"/>
                  </a:lnTo>
                  <a:close/>
                </a:path>
              </a:pathLst>
            </a:custGeom>
            <a:ln w="6096">
              <a:solidFill>
                <a:srgbClr val="000000"/>
              </a:solidFill>
            </a:ln>
          </p:spPr>
          <p:txBody>
            <a:bodyPr wrap="square" lIns="0" tIns="0" rIns="0" bIns="0" rtlCol="0"/>
            <a:lstStyle/>
            <a:p>
              <a:endParaRPr/>
            </a:p>
          </p:txBody>
        </p:sp>
        <p:sp>
          <p:nvSpPr>
            <p:cNvPr id="49" name="object 48">
              <a:extLst>
                <a:ext uri="{FF2B5EF4-FFF2-40B4-BE49-F238E27FC236}">
                  <a16:creationId xmlns:a16="http://schemas.microsoft.com/office/drawing/2014/main" id="{EF25F548-A3CB-228B-38FE-640D13D499A6}"/>
                </a:ext>
              </a:extLst>
            </p:cNvPr>
            <p:cNvSpPr/>
            <p:nvPr/>
          </p:nvSpPr>
          <p:spPr>
            <a:xfrm>
              <a:off x="7812024" y="4008120"/>
              <a:ext cx="163195" cy="986155"/>
            </a:xfrm>
            <a:custGeom>
              <a:avLst/>
              <a:gdLst/>
              <a:ahLst/>
              <a:cxnLst/>
              <a:rect l="l" t="t" r="r" b="b"/>
              <a:pathLst>
                <a:path w="163195" h="986154">
                  <a:moveTo>
                    <a:pt x="163068" y="986028"/>
                  </a:moveTo>
                  <a:lnTo>
                    <a:pt x="0" y="986028"/>
                  </a:lnTo>
                  <a:lnTo>
                    <a:pt x="0" y="0"/>
                  </a:lnTo>
                  <a:lnTo>
                    <a:pt x="163068" y="0"/>
                  </a:lnTo>
                  <a:lnTo>
                    <a:pt x="163068" y="986028"/>
                  </a:lnTo>
                  <a:close/>
                </a:path>
              </a:pathLst>
            </a:custGeom>
            <a:solidFill>
              <a:srgbClr val="0000FF"/>
            </a:solidFill>
          </p:spPr>
          <p:txBody>
            <a:bodyPr wrap="square" lIns="0" tIns="0" rIns="0" bIns="0" rtlCol="0"/>
            <a:lstStyle/>
            <a:p>
              <a:endParaRPr/>
            </a:p>
          </p:txBody>
        </p:sp>
        <p:sp>
          <p:nvSpPr>
            <p:cNvPr id="50" name="object 49">
              <a:extLst>
                <a:ext uri="{FF2B5EF4-FFF2-40B4-BE49-F238E27FC236}">
                  <a16:creationId xmlns:a16="http://schemas.microsoft.com/office/drawing/2014/main" id="{40B4A8D1-A186-BE0F-31C3-3608CC43BA8E}"/>
                </a:ext>
              </a:extLst>
            </p:cNvPr>
            <p:cNvSpPr/>
            <p:nvPr/>
          </p:nvSpPr>
          <p:spPr>
            <a:xfrm>
              <a:off x="7812023" y="4008119"/>
              <a:ext cx="163195" cy="986155"/>
            </a:xfrm>
            <a:custGeom>
              <a:avLst/>
              <a:gdLst/>
              <a:ahLst/>
              <a:cxnLst/>
              <a:rect l="l" t="t" r="r" b="b"/>
              <a:pathLst>
                <a:path w="163195" h="986154">
                  <a:moveTo>
                    <a:pt x="0" y="0"/>
                  </a:moveTo>
                  <a:lnTo>
                    <a:pt x="163068" y="0"/>
                  </a:lnTo>
                  <a:lnTo>
                    <a:pt x="163068" y="986028"/>
                  </a:lnTo>
                  <a:lnTo>
                    <a:pt x="0" y="986028"/>
                  </a:lnTo>
                  <a:lnTo>
                    <a:pt x="0" y="0"/>
                  </a:lnTo>
                  <a:close/>
                </a:path>
              </a:pathLst>
            </a:custGeom>
            <a:ln w="6095">
              <a:solidFill>
                <a:srgbClr val="000000"/>
              </a:solidFill>
            </a:ln>
          </p:spPr>
          <p:txBody>
            <a:bodyPr wrap="square" lIns="0" tIns="0" rIns="0" bIns="0" rtlCol="0"/>
            <a:lstStyle/>
            <a:p>
              <a:endParaRPr/>
            </a:p>
          </p:txBody>
        </p:sp>
        <p:sp>
          <p:nvSpPr>
            <p:cNvPr id="51" name="object 50">
              <a:extLst>
                <a:ext uri="{FF2B5EF4-FFF2-40B4-BE49-F238E27FC236}">
                  <a16:creationId xmlns:a16="http://schemas.microsoft.com/office/drawing/2014/main" id="{F1E71C50-A23A-8FD3-A6BE-86E6DA31B6FE}"/>
                </a:ext>
              </a:extLst>
            </p:cNvPr>
            <p:cNvSpPr/>
            <p:nvPr/>
          </p:nvSpPr>
          <p:spPr>
            <a:xfrm>
              <a:off x="8071104" y="5263896"/>
              <a:ext cx="163195" cy="1226820"/>
            </a:xfrm>
            <a:custGeom>
              <a:avLst/>
              <a:gdLst/>
              <a:ahLst/>
              <a:cxnLst/>
              <a:rect l="l" t="t" r="r" b="b"/>
              <a:pathLst>
                <a:path w="163195" h="1226820">
                  <a:moveTo>
                    <a:pt x="163068" y="1226820"/>
                  </a:moveTo>
                  <a:lnTo>
                    <a:pt x="0" y="1226820"/>
                  </a:lnTo>
                  <a:lnTo>
                    <a:pt x="0" y="0"/>
                  </a:lnTo>
                  <a:lnTo>
                    <a:pt x="163068" y="0"/>
                  </a:lnTo>
                  <a:lnTo>
                    <a:pt x="163068" y="1226820"/>
                  </a:lnTo>
                  <a:close/>
                </a:path>
              </a:pathLst>
            </a:custGeom>
            <a:solidFill>
              <a:srgbClr val="C3D59B"/>
            </a:solidFill>
          </p:spPr>
          <p:txBody>
            <a:bodyPr wrap="square" lIns="0" tIns="0" rIns="0" bIns="0" rtlCol="0"/>
            <a:lstStyle/>
            <a:p>
              <a:endParaRPr/>
            </a:p>
          </p:txBody>
        </p:sp>
        <p:sp>
          <p:nvSpPr>
            <p:cNvPr id="52" name="object 51">
              <a:extLst>
                <a:ext uri="{FF2B5EF4-FFF2-40B4-BE49-F238E27FC236}">
                  <a16:creationId xmlns:a16="http://schemas.microsoft.com/office/drawing/2014/main" id="{8193C4AD-9F84-D670-CC98-4C2C9CEB4ED0}"/>
                </a:ext>
              </a:extLst>
            </p:cNvPr>
            <p:cNvSpPr/>
            <p:nvPr/>
          </p:nvSpPr>
          <p:spPr>
            <a:xfrm>
              <a:off x="8071104" y="5263896"/>
              <a:ext cx="163195" cy="1226820"/>
            </a:xfrm>
            <a:custGeom>
              <a:avLst/>
              <a:gdLst/>
              <a:ahLst/>
              <a:cxnLst/>
              <a:rect l="l" t="t" r="r" b="b"/>
              <a:pathLst>
                <a:path w="163195" h="1226820">
                  <a:moveTo>
                    <a:pt x="0" y="0"/>
                  </a:moveTo>
                  <a:lnTo>
                    <a:pt x="163068" y="0"/>
                  </a:lnTo>
                  <a:lnTo>
                    <a:pt x="163068" y="1226820"/>
                  </a:lnTo>
                  <a:lnTo>
                    <a:pt x="0" y="1226820"/>
                  </a:lnTo>
                  <a:lnTo>
                    <a:pt x="0" y="0"/>
                  </a:lnTo>
                  <a:close/>
                </a:path>
              </a:pathLst>
            </a:custGeom>
            <a:ln w="6096">
              <a:solidFill>
                <a:srgbClr val="000000"/>
              </a:solidFill>
            </a:ln>
          </p:spPr>
          <p:txBody>
            <a:bodyPr wrap="square" lIns="0" tIns="0" rIns="0" bIns="0" rtlCol="0"/>
            <a:lstStyle/>
            <a:p>
              <a:endParaRPr/>
            </a:p>
          </p:txBody>
        </p:sp>
        <p:sp>
          <p:nvSpPr>
            <p:cNvPr id="53" name="object 52">
              <a:extLst>
                <a:ext uri="{FF2B5EF4-FFF2-40B4-BE49-F238E27FC236}">
                  <a16:creationId xmlns:a16="http://schemas.microsoft.com/office/drawing/2014/main" id="{EE343D6E-2022-3BDD-82FB-9D16159C4498}"/>
                </a:ext>
              </a:extLst>
            </p:cNvPr>
            <p:cNvSpPr/>
            <p:nvPr/>
          </p:nvSpPr>
          <p:spPr>
            <a:xfrm>
              <a:off x="8072627" y="4276344"/>
              <a:ext cx="163195" cy="988060"/>
            </a:xfrm>
            <a:custGeom>
              <a:avLst/>
              <a:gdLst/>
              <a:ahLst/>
              <a:cxnLst/>
              <a:rect l="l" t="t" r="r" b="b"/>
              <a:pathLst>
                <a:path w="163195" h="988060">
                  <a:moveTo>
                    <a:pt x="163068" y="987552"/>
                  </a:moveTo>
                  <a:lnTo>
                    <a:pt x="0" y="987552"/>
                  </a:lnTo>
                  <a:lnTo>
                    <a:pt x="0" y="0"/>
                  </a:lnTo>
                  <a:lnTo>
                    <a:pt x="163068" y="0"/>
                  </a:lnTo>
                  <a:lnTo>
                    <a:pt x="163068" y="987552"/>
                  </a:lnTo>
                  <a:close/>
                </a:path>
              </a:pathLst>
            </a:custGeom>
            <a:solidFill>
              <a:srgbClr val="0000FF"/>
            </a:solidFill>
          </p:spPr>
          <p:txBody>
            <a:bodyPr wrap="square" lIns="0" tIns="0" rIns="0" bIns="0" rtlCol="0"/>
            <a:lstStyle/>
            <a:p>
              <a:endParaRPr/>
            </a:p>
          </p:txBody>
        </p:sp>
        <p:sp>
          <p:nvSpPr>
            <p:cNvPr id="54" name="object 53">
              <a:extLst>
                <a:ext uri="{FF2B5EF4-FFF2-40B4-BE49-F238E27FC236}">
                  <a16:creationId xmlns:a16="http://schemas.microsoft.com/office/drawing/2014/main" id="{A7926A1E-E70C-A8C7-14A9-F0822884C612}"/>
                </a:ext>
              </a:extLst>
            </p:cNvPr>
            <p:cNvSpPr/>
            <p:nvPr/>
          </p:nvSpPr>
          <p:spPr>
            <a:xfrm>
              <a:off x="8072627" y="4276344"/>
              <a:ext cx="163195" cy="988060"/>
            </a:xfrm>
            <a:custGeom>
              <a:avLst/>
              <a:gdLst/>
              <a:ahLst/>
              <a:cxnLst/>
              <a:rect l="l" t="t" r="r" b="b"/>
              <a:pathLst>
                <a:path w="163195" h="988060">
                  <a:moveTo>
                    <a:pt x="0" y="0"/>
                  </a:moveTo>
                  <a:lnTo>
                    <a:pt x="163067" y="0"/>
                  </a:lnTo>
                  <a:lnTo>
                    <a:pt x="163067" y="987552"/>
                  </a:lnTo>
                  <a:lnTo>
                    <a:pt x="0" y="987552"/>
                  </a:lnTo>
                  <a:lnTo>
                    <a:pt x="0" y="0"/>
                  </a:lnTo>
                  <a:close/>
                </a:path>
              </a:pathLst>
            </a:custGeom>
            <a:ln w="6095">
              <a:solidFill>
                <a:srgbClr val="000000"/>
              </a:solidFill>
            </a:ln>
          </p:spPr>
          <p:txBody>
            <a:bodyPr wrap="square" lIns="0" tIns="0" rIns="0" bIns="0" rtlCol="0"/>
            <a:lstStyle/>
            <a:p>
              <a:endParaRPr/>
            </a:p>
          </p:txBody>
        </p:sp>
        <p:sp>
          <p:nvSpPr>
            <p:cNvPr id="55" name="object 54">
              <a:extLst>
                <a:ext uri="{FF2B5EF4-FFF2-40B4-BE49-F238E27FC236}">
                  <a16:creationId xmlns:a16="http://schemas.microsoft.com/office/drawing/2014/main" id="{DBE5E44B-4AF6-D8AB-AA90-8BF59D36C236}"/>
                </a:ext>
              </a:extLst>
            </p:cNvPr>
            <p:cNvSpPr/>
            <p:nvPr/>
          </p:nvSpPr>
          <p:spPr>
            <a:xfrm>
              <a:off x="8592311" y="5151120"/>
              <a:ext cx="163195" cy="1339850"/>
            </a:xfrm>
            <a:custGeom>
              <a:avLst/>
              <a:gdLst/>
              <a:ahLst/>
              <a:cxnLst/>
              <a:rect l="l" t="t" r="r" b="b"/>
              <a:pathLst>
                <a:path w="163195" h="1339850">
                  <a:moveTo>
                    <a:pt x="163068" y="1339595"/>
                  </a:moveTo>
                  <a:lnTo>
                    <a:pt x="0" y="1339595"/>
                  </a:lnTo>
                  <a:lnTo>
                    <a:pt x="0" y="0"/>
                  </a:lnTo>
                  <a:lnTo>
                    <a:pt x="163068" y="0"/>
                  </a:lnTo>
                  <a:lnTo>
                    <a:pt x="163068" y="1339595"/>
                  </a:lnTo>
                  <a:close/>
                </a:path>
              </a:pathLst>
            </a:custGeom>
            <a:solidFill>
              <a:srgbClr val="C3D59B"/>
            </a:solidFill>
          </p:spPr>
          <p:txBody>
            <a:bodyPr wrap="square" lIns="0" tIns="0" rIns="0" bIns="0" rtlCol="0"/>
            <a:lstStyle/>
            <a:p>
              <a:endParaRPr/>
            </a:p>
          </p:txBody>
        </p:sp>
        <p:sp>
          <p:nvSpPr>
            <p:cNvPr id="56" name="object 55">
              <a:extLst>
                <a:ext uri="{FF2B5EF4-FFF2-40B4-BE49-F238E27FC236}">
                  <a16:creationId xmlns:a16="http://schemas.microsoft.com/office/drawing/2014/main" id="{654FE132-59EF-FA91-CBFA-AD4A2A776F50}"/>
                </a:ext>
              </a:extLst>
            </p:cNvPr>
            <p:cNvSpPr/>
            <p:nvPr/>
          </p:nvSpPr>
          <p:spPr>
            <a:xfrm>
              <a:off x="8592311" y="5151120"/>
              <a:ext cx="163195" cy="1339850"/>
            </a:xfrm>
            <a:custGeom>
              <a:avLst/>
              <a:gdLst/>
              <a:ahLst/>
              <a:cxnLst/>
              <a:rect l="l" t="t" r="r" b="b"/>
              <a:pathLst>
                <a:path w="163195" h="1339850">
                  <a:moveTo>
                    <a:pt x="0" y="0"/>
                  </a:moveTo>
                  <a:lnTo>
                    <a:pt x="163068" y="0"/>
                  </a:lnTo>
                  <a:lnTo>
                    <a:pt x="163068" y="1339595"/>
                  </a:lnTo>
                  <a:lnTo>
                    <a:pt x="0" y="1339595"/>
                  </a:lnTo>
                  <a:lnTo>
                    <a:pt x="0" y="0"/>
                  </a:lnTo>
                  <a:close/>
                </a:path>
              </a:pathLst>
            </a:custGeom>
            <a:ln w="6096">
              <a:solidFill>
                <a:srgbClr val="000000"/>
              </a:solidFill>
            </a:ln>
          </p:spPr>
          <p:txBody>
            <a:bodyPr wrap="square" lIns="0" tIns="0" rIns="0" bIns="0" rtlCol="0"/>
            <a:lstStyle/>
            <a:p>
              <a:endParaRPr/>
            </a:p>
          </p:txBody>
        </p:sp>
        <p:sp>
          <p:nvSpPr>
            <p:cNvPr id="57" name="object 56">
              <a:extLst>
                <a:ext uri="{FF2B5EF4-FFF2-40B4-BE49-F238E27FC236}">
                  <a16:creationId xmlns:a16="http://schemas.microsoft.com/office/drawing/2014/main" id="{E23A0C21-EF81-87B7-AFB3-3168E6F5AB21}"/>
                </a:ext>
              </a:extLst>
            </p:cNvPr>
            <p:cNvSpPr/>
            <p:nvPr/>
          </p:nvSpPr>
          <p:spPr>
            <a:xfrm>
              <a:off x="8593836" y="4259579"/>
              <a:ext cx="163195" cy="890269"/>
            </a:xfrm>
            <a:custGeom>
              <a:avLst/>
              <a:gdLst/>
              <a:ahLst/>
              <a:cxnLst/>
              <a:rect l="l" t="t" r="r" b="b"/>
              <a:pathLst>
                <a:path w="163195" h="890270">
                  <a:moveTo>
                    <a:pt x="163068" y="890016"/>
                  </a:moveTo>
                  <a:lnTo>
                    <a:pt x="0" y="890016"/>
                  </a:lnTo>
                  <a:lnTo>
                    <a:pt x="0" y="0"/>
                  </a:lnTo>
                  <a:lnTo>
                    <a:pt x="163068" y="0"/>
                  </a:lnTo>
                  <a:lnTo>
                    <a:pt x="163068" y="890016"/>
                  </a:lnTo>
                  <a:close/>
                </a:path>
              </a:pathLst>
            </a:custGeom>
            <a:solidFill>
              <a:srgbClr val="0000FF"/>
            </a:solidFill>
          </p:spPr>
          <p:txBody>
            <a:bodyPr wrap="square" lIns="0" tIns="0" rIns="0" bIns="0" rtlCol="0"/>
            <a:lstStyle/>
            <a:p>
              <a:endParaRPr/>
            </a:p>
          </p:txBody>
        </p:sp>
        <p:sp>
          <p:nvSpPr>
            <p:cNvPr id="58" name="object 57">
              <a:extLst>
                <a:ext uri="{FF2B5EF4-FFF2-40B4-BE49-F238E27FC236}">
                  <a16:creationId xmlns:a16="http://schemas.microsoft.com/office/drawing/2014/main" id="{6C09A071-0656-69B3-B72B-4C5F9E0A5D13}"/>
                </a:ext>
              </a:extLst>
            </p:cNvPr>
            <p:cNvSpPr/>
            <p:nvPr/>
          </p:nvSpPr>
          <p:spPr>
            <a:xfrm>
              <a:off x="8593835" y="4259579"/>
              <a:ext cx="163195" cy="890269"/>
            </a:xfrm>
            <a:custGeom>
              <a:avLst/>
              <a:gdLst/>
              <a:ahLst/>
              <a:cxnLst/>
              <a:rect l="l" t="t" r="r" b="b"/>
              <a:pathLst>
                <a:path w="163195" h="890270">
                  <a:moveTo>
                    <a:pt x="0" y="0"/>
                  </a:moveTo>
                  <a:lnTo>
                    <a:pt x="163068" y="0"/>
                  </a:lnTo>
                  <a:lnTo>
                    <a:pt x="163068" y="890016"/>
                  </a:lnTo>
                  <a:lnTo>
                    <a:pt x="0" y="890016"/>
                  </a:lnTo>
                  <a:lnTo>
                    <a:pt x="0" y="0"/>
                  </a:lnTo>
                  <a:close/>
                </a:path>
              </a:pathLst>
            </a:custGeom>
            <a:ln w="6096">
              <a:solidFill>
                <a:srgbClr val="000000"/>
              </a:solidFill>
            </a:ln>
          </p:spPr>
          <p:txBody>
            <a:bodyPr wrap="square" lIns="0" tIns="0" rIns="0" bIns="0" rtlCol="0"/>
            <a:lstStyle/>
            <a:p>
              <a:endParaRPr/>
            </a:p>
          </p:txBody>
        </p:sp>
        <p:sp>
          <p:nvSpPr>
            <p:cNvPr id="59" name="object 58">
              <a:extLst>
                <a:ext uri="{FF2B5EF4-FFF2-40B4-BE49-F238E27FC236}">
                  <a16:creationId xmlns:a16="http://schemas.microsoft.com/office/drawing/2014/main" id="{C624BC88-C0A7-BED3-FEA2-757EF84D12C5}"/>
                </a:ext>
              </a:extLst>
            </p:cNvPr>
            <p:cNvSpPr/>
            <p:nvPr/>
          </p:nvSpPr>
          <p:spPr>
            <a:xfrm>
              <a:off x="8854439" y="5458967"/>
              <a:ext cx="161925" cy="1031875"/>
            </a:xfrm>
            <a:custGeom>
              <a:avLst/>
              <a:gdLst/>
              <a:ahLst/>
              <a:cxnLst/>
              <a:rect l="l" t="t" r="r" b="b"/>
              <a:pathLst>
                <a:path w="161925" h="1031875">
                  <a:moveTo>
                    <a:pt x="161544" y="1031747"/>
                  </a:moveTo>
                  <a:lnTo>
                    <a:pt x="0" y="1031747"/>
                  </a:lnTo>
                  <a:lnTo>
                    <a:pt x="0" y="0"/>
                  </a:lnTo>
                  <a:lnTo>
                    <a:pt x="161544" y="0"/>
                  </a:lnTo>
                  <a:lnTo>
                    <a:pt x="161544" y="1031747"/>
                  </a:lnTo>
                  <a:close/>
                </a:path>
              </a:pathLst>
            </a:custGeom>
            <a:solidFill>
              <a:srgbClr val="C3D59B"/>
            </a:solidFill>
          </p:spPr>
          <p:txBody>
            <a:bodyPr wrap="square" lIns="0" tIns="0" rIns="0" bIns="0" rtlCol="0"/>
            <a:lstStyle/>
            <a:p>
              <a:endParaRPr/>
            </a:p>
          </p:txBody>
        </p:sp>
        <p:sp>
          <p:nvSpPr>
            <p:cNvPr id="60" name="object 59">
              <a:extLst>
                <a:ext uri="{FF2B5EF4-FFF2-40B4-BE49-F238E27FC236}">
                  <a16:creationId xmlns:a16="http://schemas.microsoft.com/office/drawing/2014/main" id="{0BA5F148-5148-5B6C-7D74-E6CA41395A08}"/>
                </a:ext>
              </a:extLst>
            </p:cNvPr>
            <p:cNvSpPr/>
            <p:nvPr/>
          </p:nvSpPr>
          <p:spPr>
            <a:xfrm>
              <a:off x="8854439" y="5458967"/>
              <a:ext cx="161925" cy="1031875"/>
            </a:xfrm>
            <a:custGeom>
              <a:avLst/>
              <a:gdLst/>
              <a:ahLst/>
              <a:cxnLst/>
              <a:rect l="l" t="t" r="r" b="b"/>
              <a:pathLst>
                <a:path w="161925" h="1031875">
                  <a:moveTo>
                    <a:pt x="0" y="0"/>
                  </a:moveTo>
                  <a:lnTo>
                    <a:pt x="161544" y="0"/>
                  </a:lnTo>
                  <a:lnTo>
                    <a:pt x="161544" y="1031747"/>
                  </a:lnTo>
                  <a:lnTo>
                    <a:pt x="0" y="1031747"/>
                  </a:lnTo>
                  <a:lnTo>
                    <a:pt x="0" y="0"/>
                  </a:lnTo>
                  <a:close/>
                </a:path>
              </a:pathLst>
            </a:custGeom>
            <a:ln w="6096">
              <a:solidFill>
                <a:srgbClr val="000000"/>
              </a:solidFill>
            </a:ln>
          </p:spPr>
          <p:txBody>
            <a:bodyPr wrap="square" lIns="0" tIns="0" rIns="0" bIns="0" rtlCol="0"/>
            <a:lstStyle/>
            <a:p>
              <a:endParaRPr/>
            </a:p>
          </p:txBody>
        </p:sp>
        <p:sp>
          <p:nvSpPr>
            <p:cNvPr id="61" name="object 60">
              <a:extLst>
                <a:ext uri="{FF2B5EF4-FFF2-40B4-BE49-F238E27FC236}">
                  <a16:creationId xmlns:a16="http://schemas.microsoft.com/office/drawing/2014/main" id="{08BB00CB-24C3-5310-96F2-99F7ADDC2E00}"/>
                </a:ext>
              </a:extLst>
            </p:cNvPr>
            <p:cNvSpPr/>
            <p:nvPr/>
          </p:nvSpPr>
          <p:spPr>
            <a:xfrm>
              <a:off x="8854439" y="4581144"/>
              <a:ext cx="163195" cy="876300"/>
            </a:xfrm>
            <a:custGeom>
              <a:avLst/>
              <a:gdLst/>
              <a:ahLst/>
              <a:cxnLst/>
              <a:rect l="l" t="t" r="r" b="b"/>
              <a:pathLst>
                <a:path w="163195" h="876300">
                  <a:moveTo>
                    <a:pt x="163068" y="876300"/>
                  </a:moveTo>
                  <a:lnTo>
                    <a:pt x="0" y="876300"/>
                  </a:lnTo>
                  <a:lnTo>
                    <a:pt x="0" y="0"/>
                  </a:lnTo>
                  <a:lnTo>
                    <a:pt x="163068" y="0"/>
                  </a:lnTo>
                  <a:lnTo>
                    <a:pt x="163068" y="876300"/>
                  </a:lnTo>
                  <a:close/>
                </a:path>
              </a:pathLst>
            </a:custGeom>
            <a:solidFill>
              <a:srgbClr val="0000FF"/>
            </a:solidFill>
          </p:spPr>
          <p:txBody>
            <a:bodyPr wrap="square" lIns="0" tIns="0" rIns="0" bIns="0" rtlCol="0"/>
            <a:lstStyle/>
            <a:p>
              <a:endParaRPr/>
            </a:p>
          </p:txBody>
        </p:sp>
        <p:sp>
          <p:nvSpPr>
            <p:cNvPr id="62" name="object 61">
              <a:extLst>
                <a:ext uri="{FF2B5EF4-FFF2-40B4-BE49-F238E27FC236}">
                  <a16:creationId xmlns:a16="http://schemas.microsoft.com/office/drawing/2014/main" id="{AC2DDCE3-0A94-6E91-B54D-2D79DA636020}"/>
                </a:ext>
              </a:extLst>
            </p:cNvPr>
            <p:cNvSpPr/>
            <p:nvPr/>
          </p:nvSpPr>
          <p:spPr>
            <a:xfrm>
              <a:off x="8854439" y="4581144"/>
              <a:ext cx="163195" cy="876300"/>
            </a:xfrm>
            <a:custGeom>
              <a:avLst/>
              <a:gdLst/>
              <a:ahLst/>
              <a:cxnLst/>
              <a:rect l="l" t="t" r="r" b="b"/>
              <a:pathLst>
                <a:path w="163195" h="876300">
                  <a:moveTo>
                    <a:pt x="0" y="0"/>
                  </a:moveTo>
                  <a:lnTo>
                    <a:pt x="163068" y="0"/>
                  </a:lnTo>
                  <a:lnTo>
                    <a:pt x="163068" y="876300"/>
                  </a:lnTo>
                  <a:lnTo>
                    <a:pt x="0" y="876300"/>
                  </a:lnTo>
                  <a:lnTo>
                    <a:pt x="0" y="0"/>
                  </a:lnTo>
                  <a:close/>
                </a:path>
              </a:pathLst>
            </a:custGeom>
            <a:ln w="6096">
              <a:solidFill>
                <a:srgbClr val="00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BA6198E5-F342-B276-7463-37FC5B436D09}"/>
                </a:ext>
              </a:extLst>
            </p:cNvPr>
            <p:cNvSpPr/>
            <p:nvPr/>
          </p:nvSpPr>
          <p:spPr>
            <a:xfrm>
              <a:off x="9375647" y="5295900"/>
              <a:ext cx="163195" cy="1195070"/>
            </a:xfrm>
            <a:custGeom>
              <a:avLst/>
              <a:gdLst/>
              <a:ahLst/>
              <a:cxnLst/>
              <a:rect l="l" t="t" r="r" b="b"/>
              <a:pathLst>
                <a:path w="163195" h="1195070">
                  <a:moveTo>
                    <a:pt x="163068" y="1194816"/>
                  </a:moveTo>
                  <a:lnTo>
                    <a:pt x="0" y="1194816"/>
                  </a:lnTo>
                  <a:lnTo>
                    <a:pt x="0" y="0"/>
                  </a:lnTo>
                  <a:lnTo>
                    <a:pt x="163068" y="0"/>
                  </a:lnTo>
                  <a:lnTo>
                    <a:pt x="163068" y="1194816"/>
                  </a:lnTo>
                  <a:close/>
                </a:path>
              </a:pathLst>
            </a:custGeom>
            <a:solidFill>
              <a:srgbClr val="C3D59B"/>
            </a:solidFill>
          </p:spPr>
          <p:txBody>
            <a:bodyPr wrap="square" lIns="0" tIns="0" rIns="0" bIns="0" rtlCol="0"/>
            <a:lstStyle/>
            <a:p>
              <a:endParaRPr/>
            </a:p>
          </p:txBody>
        </p:sp>
        <p:sp>
          <p:nvSpPr>
            <p:cNvPr id="64" name="object 63">
              <a:extLst>
                <a:ext uri="{FF2B5EF4-FFF2-40B4-BE49-F238E27FC236}">
                  <a16:creationId xmlns:a16="http://schemas.microsoft.com/office/drawing/2014/main" id="{C6E56C57-252A-61FD-70DE-1A26BFACBC2E}"/>
                </a:ext>
              </a:extLst>
            </p:cNvPr>
            <p:cNvSpPr/>
            <p:nvPr/>
          </p:nvSpPr>
          <p:spPr>
            <a:xfrm>
              <a:off x="9375647" y="5295900"/>
              <a:ext cx="163195" cy="1195070"/>
            </a:xfrm>
            <a:custGeom>
              <a:avLst/>
              <a:gdLst/>
              <a:ahLst/>
              <a:cxnLst/>
              <a:rect l="l" t="t" r="r" b="b"/>
              <a:pathLst>
                <a:path w="163195" h="1195070">
                  <a:moveTo>
                    <a:pt x="0" y="0"/>
                  </a:moveTo>
                  <a:lnTo>
                    <a:pt x="163068" y="0"/>
                  </a:lnTo>
                  <a:lnTo>
                    <a:pt x="163068" y="1194816"/>
                  </a:lnTo>
                  <a:lnTo>
                    <a:pt x="0" y="1194816"/>
                  </a:lnTo>
                  <a:lnTo>
                    <a:pt x="0" y="0"/>
                  </a:lnTo>
                  <a:close/>
                </a:path>
              </a:pathLst>
            </a:custGeom>
            <a:ln w="6096">
              <a:solidFill>
                <a:srgbClr val="000000"/>
              </a:solidFill>
            </a:ln>
          </p:spPr>
          <p:txBody>
            <a:bodyPr wrap="square" lIns="0" tIns="0" rIns="0" bIns="0" rtlCol="0"/>
            <a:lstStyle/>
            <a:p>
              <a:endParaRPr/>
            </a:p>
          </p:txBody>
        </p:sp>
        <p:sp>
          <p:nvSpPr>
            <p:cNvPr id="65" name="object 64">
              <a:extLst>
                <a:ext uri="{FF2B5EF4-FFF2-40B4-BE49-F238E27FC236}">
                  <a16:creationId xmlns:a16="http://schemas.microsoft.com/office/drawing/2014/main" id="{D7DAF20F-75AD-8AA7-A0D0-67272AFAC08A}"/>
                </a:ext>
              </a:extLst>
            </p:cNvPr>
            <p:cNvSpPr/>
            <p:nvPr/>
          </p:nvSpPr>
          <p:spPr>
            <a:xfrm>
              <a:off x="9375648" y="4498848"/>
              <a:ext cx="163195" cy="795655"/>
            </a:xfrm>
            <a:custGeom>
              <a:avLst/>
              <a:gdLst/>
              <a:ahLst/>
              <a:cxnLst/>
              <a:rect l="l" t="t" r="r" b="b"/>
              <a:pathLst>
                <a:path w="163195" h="795654">
                  <a:moveTo>
                    <a:pt x="163068" y="795528"/>
                  </a:moveTo>
                  <a:lnTo>
                    <a:pt x="0" y="795528"/>
                  </a:lnTo>
                  <a:lnTo>
                    <a:pt x="0" y="0"/>
                  </a:lnTo>
                  <a:lnTo>
                    <a:pt x="163068" y="0"/>
                  </a:lnTo>
                  <a:lnTo>
                    <a:pt x="163068" y="795528"/>
                  </a:lnTo>
                  <a:close/>
                </a:path>
              </a:pathLst>
            </a:custGeom>
            <a:solidFill>
              <a:srgbClr val="0000FF"/>
            </a:solidFill>
          </p:spPr>
          <p:txBody>
            <a:bodyPr wrap="square" lIns="0" tIns="0" rIns="0" bIns="0" rtlCol="0"/>
            <a:lstStyle/>
            <a:p>
              <a:endParaRPr/>
            </a:p>
          </p:txBody>
        </p:sp>
        <p:sp>
          <p:nvSpPr>
            <p:cNvPr id="66" name="object 65">
              <a:extLst>
                <a:ext uri="{FF2B5EF4-FFF2-40B4-BE49-F238E27FC236}">
                  <a16:creationId xmlns:a16="http://schemas.microsoft.com/office/drawing/2014/main" id="{F8726274-E6C8-A833-D924-8B9E7DACB27E}"/>
                </a:ext>
              </a:extLst>
            </p:cNvPr>
            <p:cNvSpPr/>
            <p:nvPr/>
          </p:nvSpPr>
          <p:spPr>
            <a:xfrm>
              <a:off x="9375647" y="4498848"/>
              <a:ext cx="163195" cy="795655"/>
            </a:xfrm>
            <a:custGeom>
              <a:avLst/>
              <a:gdLst/>
              <a:ahLst/>
              <a:cxnLst/>
              <a:rect l="l" t="t" r="r" b="b"/>
              <a:pathLst>
                <a:path w="163195" h="795654">
                  <a:moveTo>
                    <a:pt x="0" y="0"/>
                  </a:moveTo>
                  <a:lnTo>
                    <a:pt x="163068" y="0"/>
                  </a:lnTo>
                  <a:lnTo>
                    <a:pt x="163068" y="795527"/>
                  </a:lnTo>
                  <a:lnTo>
                    <a:pt x="0" y="795527"/>
                  </a:lnTo>
                  <a:lnTo>
                    <a:pt x="0" y="0"/>
                  </a:lnTo>
                  <a:close/>
                </a:path>
              </a:pathLst>
            </a:custGeom>
            <a:ln w="6096">
              <a:solidFill>
                <a:srgbClr val="000000"/>
              </a:solidFill>
            </a:ln>
          </p:spPr>
          <p:txBody>
            <a:bodyPr wrap="square" lIns="0" tIns="0" rIns="0" bIns="0" rtlCol="0"/>
            <a:lstStyle/>
            <a:p>
              <a:endParaRPr/>
            </a:p>
          </p:txBody>
        </p:sp>
        <p:sp>
          <p:nvSpPr>
            <p:cNvPr id="67" name="object 66">
              <a:extLst>
                <a:ext uri="{FF2B5EF4-FFF2-40B4-BE49-F238E27FC236}">
                  <a16:creationId xmlns:a16="http://schemas.microsoft.com/office/drawing/2014/main" id="{B1461297-10E7-C286-FC7E-ABE2B740AF3D}"/>
                </a:ext>
              </a:extLst>
            </p:cNvPr>
            <p:cNvSpPr/>
            <p:nvPr/>
          </p:nvSpPr>
          <p:spPr>
            <a:xfrm>
              <a:off x="9636251" y="5617464"/>
              <a:ext cx="163195" cy="873760"/>
            </a:xfrm>
            <a:custGeom>
              <a:avLst/>
              <a:gdLst/>
              <a:ahLst/>
              <a:cxnLst/>
              <a:rect l="l" t="t" r="r" b="b"/>
              <a:pathLst>
                <a:path w="163195" h="873760">
                  <a:moveTo>
                    <a:pt x="163068" y="873252"/>
                  </a:moveTo>
                  <a:lnTo>
                    <a:pt x="0" y="873252"/>
                  </a:lnTo>
                  <a:lnTo>
                    <a:pt x="0" y="0"/>
                  </a:lnTo>
                  <a:lnTo>
                    <a:pt x="163068" y="0"/>
                  </a:lnTo>
                  <a:lnTo>
                    <a:pt x="163068" y="873252"/>
                  </a:lnTo>
                  <a:close/>
                </a:path>
              </a:pathLst>
            </a:custGeom>
            <a:solidFill>
              <a:srgbClr val="C3D59B"/>
            </a:solidFill>
          </p:spPr>
          <p:txBody>
            <a:bodyPr wrap="square" lIns="0" tIns="0" rIns="0" bIns="0" rtlCol="0"/>
            <a:lstStyle/>
            <a:p>
              <a:endParaRPr/>
            </a:p>
          </p:txBody>
        </p:sp>
        <p:sp>
          <p:nvSpPr>
            <p:cNvPr id="68" name="object 67">
              <a:extLst>
                <a:ext uri="{FF2B5EF4-FFF2-40B4-BE49-F238E27FC236}">
                  <a16:creationId xmlns:a16="http://schemas.microsoft.com/office/drawing/2014/main" id="{80FEA602-3720-2892-5008-57A31D7875E7}"/>
                </a:ext>
              </a:extLst>
            </p:cNvPr>
            <p:cNvSpPr/>
            <p:nvPr/>
          </p:nvSpPr>
          <p:spPr>
            <a:xfrm>
              <a:off x="9636251" y="5617464"/>
              <a:ext cx="163195" cy="873760"/>
            </a:xfrm>
            <a:custGeom>
              <a:avLst/>
              <a:gdLst/>
              <a:ahLst/>
              <a:cxnLst/>
              <a:rect l="l" t="t" r="r" b="b"/>
              <a:pathLst>
                <a:path w="163195" h="873760">
                  <a:moveTo>
                    <a:pt x="0" y="0"/>
                  </a:moveTo>
                  <a:lnTo>
                    <a:pt x="163068" y="0"/>
                  </a:lnTo>
                  <a:lnTo>
                    <a:pt x="163068" y="873252"/>
                  </a:lnTo>
                  <a:lnTo>
                    <a:pt x="0" y="873252"/>
                  </a:lnTo>
                  <a:lnTo>
                    <a:pt x="0" y="0"/>
                  </a:lnTo>
                  <a:close/>
                </a:path>
              </a:pathLst>
            </a:custGeom>
            <a:ln w="6095">
              <a:solidFill>
                <a:srgbClr val="000000"/>
              </a:solidFill>
            </a:ln>
          </p:spPr>
          <p:txBody>
            <a:bodyPr wrap="square" lIns="0" tIns="0" rIns="0" bIns="0" rtlCol="0"/>
            <a:lstStyle/>
            <a:p>
              <a:endParaRPr/>
            </a:p>
          </p:txBody>
        </p:sp>
        <p:sp>
          <p:nvSpPr>
            <p:cNvPr id="69" name="object 68">
              <a:extLst>
                <a:ext uri="{FF2B5EF4-FFF2-40B4-BE49-F238E27FC236}">
                  <a16:creationId xmlns:a16="http://schemas.microsoft.com/office/drawing/2014/main" id="{518BF9CA-62CF-6FF1-1FFB-D6D4677ADA24}"/>
                </a:ext>
              </a:extLst>
            </p:cNvPr>
            <p:cNvSpPr/>
            <p:nvPr/>
          </p:nvSpPr>
          <p:spPr>
            <a:xfrm>
              <a:off x="9636251" y="4870704"/>
              <a:ext cx="163195" cy="746760"/>
            </a:xfrm>
            <a:custGeom>
              <a:avLst/>
              <a:gdLst/>
              <a:ahLst/>
              <a:cxnLst/>
              <a:rect l="l" t="t" r="r" b="b"/>
              <a:pathLst>
                <a:path w="163195" h="746760">
                  <a:moveTo>
                    <a:pt x="163068" y="746760"/>
                  </a:moveTo>
                  <a:lnTo>
                    <a:pt x="0" y="746760"/>
                  </a:lnTo>
                  <a:lnTo>
                    <a:pt x="0" y="0"/>
                  </a:lnTo>
                  <a:lnTo>
                    <a:pt x="163068" y="0"/>
                  </a:lnTo>
                  <a:lnTo>
                    <a:pt x="163068" y="746760"/>
                  </a:lnTo>
                  <a:close/>
                </a:path>
              </a:pathLst>
            </a:custGeom>
            <a:solidFill>
              <a:srgbClr val="0000FF"/>
            </a:solidFill>
          </p:spPr>
          <p:txBody>
            <a:bodyPr wrap="square" lIns="0" tIns="0" rIns="0" bIns="0" rtlCol="0"/>
            <a:lstStyle/>
            <a:p>
              <a:endParaRPr/>
            </a:p>
          </p:txBody>
        </p:sp>
        <p:sp>
          <p:nvSpPr>
            <p:cNvPr id="70" name="object 69">
              <a:extLst>
                <a:ext uri="{FF2B5EF4-FFF2-40B4-BE49-F238E27FC236}">
                  <a16:creationId xmlns:a16="http://schemas.microsoft.com/office/drawing/2014/main" id="{A76D2AFE-9161-4089-C6D0-501D03363EAD}"/>
                </a:ext>
              </a:extLst>
            </p:cNvPr>
            <p:cNvSpPr/>
            <p:nvPr/>
          </p:nvSpPr>
          <p:spPr>
            <a:xfrm>
              <a:off x="9636251" y="4870704"/>
              <a:ext cx="163195" cy="746760"/>
            </a:xfrm>
            <a:custGeom>
              <a:avLst/>
              <a:gdLst/>
              <a:ahLst/>
              <a:cxnLst/>
              <a:rect l="l" t="t" r="r" b="b"/>
              <a:pathLst>
                <a:path w="163195" h="746760">
                  <a:moveTo>
                    <a:pt x="0" y="0"/>
                  </a:moveTo>
                  <a:lnTo>
                    <a:pt x="163068" y="0"/>
                  </a:lnTo>
                  <a:lnTo>
                    <a:pt x="163068" y="746760"/>
                  </a:lnTo>
                  <a:lnTo>
                    <a:pt x="0" y="746760"/>
                  </a:lnTo>
                  <a:lnTo>
                    <a:pt x="0" y="0"/>
                  </a:lnTo>
                  <a:close/>
                </a:path>
              </a:pathLst>
            </a:custGeom>
            <a:ln w="6096">
              <a:solidFill>
                <a:srgbClr val="000000"/>
              </a:solidFill>
            </a:ln>
          </p:spPr>
          <p:txBody>
            <a:bodyPr wrap="square" lIns="0" tIns="0" rIns="0" bIns="0" rtlCol="0"/>
            <a:lstStyle/>
            <a:p>
              <a:endParaRPr/>
            </a:p>
          </p:txBody>
        </p:sp>
        <p:sp>
          <p:nvSpPr>
            <p:cNvPr id="71" name="object 70">
              <a:extLst>
                <a:ext uri="{FF2B5EF4-FFF2-40B4-BE49-F238E27FC236}">
                  <a16:creationId xmlns:a16="http://schemas.microsoft.com/office/drawing/2014/main" id="{95357EC6-CE08-66C8-0EFA-B163C9915033}"/>
                </a:ext>
              </a:extLst>
            </p:cNvPr>
            <p:cNvSpPr/>
            <p:nvPr/>
          </p:nvSpPr>
          <p:spPr>
            <a:xfrm>
              <a:off x="9848087" y="2049780"/>
              <a:ext cx="52069" cy="4441190"/>
            </a:xfrm>
            <a:custGeom>
              <a:avLst/>
              <a:gdLst/>
              <a:ahLst/>
              <a:cxnLst/>
              <a:rect l="l" t="t" r="r" b="b"/>
              <a:pathLst>
                <a:path w="52070" h="4441190">
                  <a:moveTo>
                    <a:pt x="0" y="4440936"/>
                  </a:moveTo>
                  <a:lnTo>
                    <a:pt x="0" y="0"/>
                  </a:lnTo>
                </a:path>
                <a:path w="52070" h="4441190">
                  <a:moveTo>
                    <a:pt x="0" y="4440936"/>
                  </a:moveTo>
                  <a:lnTo>
                    <a:pt x="51816" y="4440936"/>
                  </a:lnTo>
                </a:path>
                <a:path w="52070" h="4441190">
                  <a:moveTo>
                    <a:pt x="0" y="3886200"/>
                  </a:moveTo>
                  <a:lnTo>
                    <a:pt x="51816" y="3886200"/>
                  </a:lnTo>
                </a:path>
                <a:path w="52070" h="4441190">
                  <a:moveTo>
                    <a:pt x="0" y="3329940"/>
                  </a:moveTo>
                  <a:lnTo>
                    <a:pt x="51816" y="3329940"/>
                  </a:lnTo>
                </a:path>
                <a:path w="52070" h="4441190">
                  <a:moveTo>
                    <a:pt x="0" y="2775204"/>
                  </a:moveTo>
                  <a:lnTo>
                    <a:pt x="51816" y="2775204"/>
                  </a:lnTo>
                </a:path>
                <a:path w="52070" h="4441190">
                  <a:moveTo>
                    <a:pt x="0" y="2220468"/>
                  </a:moveTo>
                  <a:lnTo>
                    <a:pt x="51816" y="2220468"/>
                  </a:lnTo>
                </a:path>
                <a:path w="52070" h="4441190">
                  <a:moveTo>
                    <a:pt x="0" y="1665732"/>
                  </a:moveTo>
                  <a:lnTo>
                    <a:pt x="51816" y="1665732"/>
                  </a:lnTo>
                </a:path>
                <a:path w="52070" h="4441190">
                  <a:moveTo>
                    <a:pt x="0" y="1109472"/>
                  </a:moveTo>
                  <a:lnTo>
                    <a:pt x="51816" y="1109472"/>
                  </a:lnTo>
                </a:path>
                <a:path w="52070" h="4441190">
                  <a:moveTo>
                    <a:pt x="0" y="554736"/>
                  </a:moveTo>
                  <a:lnTo>
                    <a:pt x="51816" y="554736"/>
                  </a:lnTo>
                </a:path>
                <a:path w="52070" h="4441190">
                  <a:moveTo>
                    <a:pt x="0" y="0"/>
                  </a:moveTo>
                  <a:lnTo>
                    <a:pt x="51816" y="0"/>
                  </a:lnTo>
                </a:path>
              </a:pathLst>
            </a:custGeom>
            <a:ln w="10668">
              <a:solidFill>
                <a:srgbClr val="858585"/>
              </a:solidFill>
            </a:ln>
          </p:spPr>
          <p:txBody>
            <a:bodyPr wrap="square" lIns="0" tIns="0" rIns="0" bIns="0" rtlCol="0"/>
            <a:lstStyle/>
            <a:p>
              <a:endParaRPr/>
            </a:p>
          </p:txBody>
        </p:sp>
        <p:sp>
          <p:nvSpPr>
            <p:cNvPr id="72" name="object 71">
              <a:extLst>
                <a:ext uri="{FF2B5EF4-FFF2-40B4-BE49-F238E27FC236}">
                  <a16:creationId xmlns:a16="http://schemas.microsoft.com/office/drawing/2014/main" id="{36F5F29B-BD85-506D-0464-EE4DD5707022}"/>
                </a:ext>
              </a:extLst>
            </p:cNvPr>
            <p:cNvSpPr/>
            <p:nvPr/>
          </p:nvSpPr>
          <p:spPr>
            <a:xfrm>
              <a:off x="1293875" y="3115056"/>
              <a:ext cx="163195" cy="3375660"/>
            </a:xfrm>
            <a:custGeom>
              <a:avLst/>
              <a:gdLst/>
              <a:ahLst/>
              <a:cxnLst/>
              <a:rect l="l" t="t" r="r" b="b"/>
              <a:pathLst>
                <a:path w="163194" h="3375660">
                  <a:moveTo>
                    <a:pt x="163068" y="3375660"/>
                  </a:moveTo>
                  <a:lnTo>
                    <a:pt x="0" y="3375660"/>
                  </a:lnTo>
                  <a:lnTo>
                    <a:pt x="0" y="0"/>
                  </a:lnTo>
                  <a:lnTo>
                    <a:pt x="163068" y="0"/>
                  </a:lnTo>
                  <a:lnTo>
                    <a:pt x="163068" y="3375660"/>
                  </a:lnTo>
                  <a:close/>
                </a:path>
              </a:pathLst>
            </a:custGeom>
            <a:solidFill>
              <a:srgbClr val="C3D59B"/>
            </a:solidFill>
          </p:spPr>
          <p:txBody>
            <a:bodyPr wrap="square" lIns="0" tIns="0" rIns="0" bIns="0" rtlCol="0"/>
            <a:lstStyle/>
            <a:p>
              <a:endParaRPr/>
            </a:p>
          </p:txBody>
        </p:sp>
        <p:sp>
          <p:nvSpPr>
            <p:cNvPr id="73" name="object 72">
              <a:extLst>
                <a:ext uri="{FF2B5EF4-FFF2-40B4-BE49-F238E27FC236}">
                  <a16:creationId xmlns:a16="http://schemas.microsoft.com/office/drawing/2014/main" id="{EA86FAB9-DC4A-3263-E1D1-F7EFAD006776}"/>
                </a:ext>
              </a:extLst>
            </p:cNvPr>
            <p:cNvSpPr/>
            <p:nvPr/>
          </p:nvSpPr>
          <p:spPr>
            <a:xfrm>
              <a:off x="1293875" y="3115056"/>
              <a:ext cx="163195" cy="3375660"/>
            </a:xfrm>
            <a:custGeom>
              <a:avLst/>
              <a:gdLst/>
              <a:ahLst/>
              <a:cxnLst/>
              <a:rect l="l" t="t" r="r" b="b"/>
              <a:pathLst>
                <a:path w="163194" h="3375660">
                  <a:moveTo>
                    <a:pt x="0" y="0"/>
                  </a:moveTo>
                  <a:lnTo>
                    <a:pt x="163068" y="0"/>
                  </a:lnTo>
                  <a:lnTo>
                    <a:pt x="163068" y="3375659"/>
                  </a:lnTo>
                  <a:lnTo>
                    <a:pt x="0" y="3375659"/>
                  </a:lnTo>
                  <a:lnTo>
                    <a:pt x="0" y="0"/>
                  </a:lnTo>
                  <a:close/>
                </a:path>
              </a:pathLst>
            </a:custGeom>
            <a:ln w="6095">
              <a:solidFill>
                <a:srgbClr val="000000"/>
              </a:solidFill>
            </a:ln>
          </p:spPr>
          <p:txBody>
            <a:bodyPr wrap="square" lIns="0" tIns="0" rIns="0" bIns="0" rtlCol="0"/>
            <a:lstStyle/>
            <a:p>
              <a:endParaRPr/>
            </a:p>
          </p:txBody>
        </p:sp>
        <p:sp>
          <p:nvSpPr>
            <p:cNvPr id="74" name="object 73">
              <a:extLst>
                <a:ext uri="{FF2B5EF4-FFF2-40B4-BE49-F238E27FC236}">
                  <a16:creationId xmlns:a16="http://schemas.microsoft.com/office/drawing/2014/main" id="{66D7A678-7258-9614-E5A1-A8FE17E77AB4}"/>
                </a:ext>
              </a:extLst>
            </p:cNvPr>
            <p:cNvSpPr/>
            <p:nvPr/>
          </p:nvSpPr>
          <p:spPr>
            <a:xfrm>
              <a:off x="1293875" y="2776727"/>
              <a:ext cx="163195" cy="338455"/>
            </a:xfrm>
            <a:custGeom>
              <a:avLst/>
              <a:gdLst/>
              <a:ahLst/>
              <a:cxnLst/>
              <a:rect l="l" t="t" r="r" b="b"/>
              <a:pathLst>
                <a:path w="163194" h="338455">
                  <a:moveTo>
                    <a:pt x="163068" y="338328"/>
                  </a:moveTo>
                  <a:lnTo>
                    <a:pt x="0" y="338328"/>
                  </a:lnTo>
                  <a:lnTo>
                    <a:pt x="0" y="0"/>
                  </a:lnTo>
                  <a:lnTo>
                    <a:pt x="163068" y="0"/>
                  </a:lnTo>
                  <a:lnTo>
                    <a:pt x="163068" y="338328"/>
                  </a:lnTo>
                  <a:close/>
                </a:path>
              </a:pathLst>
            </a:custGeom>
            <a:solidFill>
              <a:srgbClr val="0000FF"/>
            </a:solidFill>
          </p:spPr>
          <p:txBody>
            <a:bodyPr wrap="square" lIns="0" tIns="0" rIns="0" bIns="0" rtlCol="0"/>
            <a:lstStyle/>
            <a:p>
              <a:endParaRPr/>
            </a:p>
          </p:txBody>
        </p:sp>
        <p:sp>
          <p:nvSpPr>
            <p:cNvPr id="75" name="object 74">
              <a:extLst>
                <a:ext uri="{FF2B5EF4-FFF2-40B4-BE49-F238E27FC236}">
                  <a16:creationId xmlns:a16="http://schemas.microsoft.com/office/drawing/2014/main" id="{E399F677-725F-BA71-E133-05D05A3D668C}"/>
                </a:ext>
              </a:extLst>
            </p:cNvPr>
            <p:cNvSpPr/>
            <p:nvPr/>
          </p:nvSpPr>
          <p:spPr>
            <a:xfrm>
              <a:off x="1293875" y="2776727"/>
              <a:ext cx="163195" cy="338455"/>
            </a:xfrm>
            <a:custGeom>
              <a:avLst/>
              <a:gdLst/>
              <a:ahLst/>
              <a:cxnLst/>
              <a:rect l="l" t="t" r="r" b="b"/>
              <a:pathLst>
                <a:path w="163194" h="338455">
                  <a:moveTo>
                    <a:pt x="0" y="0"/>
                  </a:moveTo>
                  <a:lnTo>
                    <a:pt x="163068" y="0"/>
                  </a:lnTo>
                  <a:lnTo>
                    <a:pt x="163068" y="338328"/>
                  </a:lnTo>
                  <a:lnTo>
                    <a:pt x="0" y="338328"/>
                  </a:lnTo>
                  <a:lnTo>
                    <a:pt x="0" y="0"/>
                  </a:lnTo>
                  <a:close/>
                </a:path>
              </a:pathLst>
            </a:custGeom>
            <a:ln w="6096">
              <a:solidFill>
                <a:srgbClr val="000000"/>
              </a:solidFill>
            </a:ln>
          </p:spPr>
          <p:txBody>
            <a:bodyPr wrap="square" lIns="0" tIns="0" rIns="0" bIns="0" rtlCol="0"/>
            <a:lstStyle/>
            <a:p>
              <a:endParaRPr/>
            </a:p>
          </p:txBody>
        </p:sp>
        <p:sp>
          <p:nvSpPr>
            <p:cNvPr id="76" name="object 75">
              <a:extLst>
                <a:ext uri="{FF2B5EF4-FFF2-40B4-BE49-F238E27FC236}">
                  <a16:creationId xmlns:a16="http://schemas.microsoft.com/office/drawing/2014/main" id="{A8329A14-8A1D-C8C9-5411-030DBF451F05}"/>
                </a:ext>
              </a:extLst>
            </p:cNvPr>
            <p:cNvSpPr/>
            <p:nvPr/>
          </p:nvSpPr>
          <p:spPr>
            <a:xfrm>
              <a:off x="1815083" y="3043428"/>
              <a:ext cx="163195" cy="3447415"/>
            </a:xfrm>
            <a:custGeom>
              <a:avLst/>
              <a:gdLst/>
              <a:ahLst/>
              <a:cxnLst/>
              <a:rect l="l" t="t" r="r" b="b"/>
              <a:pathLst>
                <a:path w="163194" h="3447415">
                  <a:moveTo>
                    <a:pt x="163068" y="3447288"/>
                  </a:moveTo>
                  <a:lnTo>
                    <a:pt x="0" y="3447288"/>
                  </a:lnTo>
                  <a:lnTo>
                    <a:pt x="0" y="0"/>
                  </a:lnTo>
                  <a:lnTo>
                    <a:pt x="163068" y="0"/>
                  </a:lnTo>
                  <a:lnTo>
                    <a:pt x="163068" y="3447288"/>
                  </a:lnTo>
                  <a:close/>
                </a:path>
              </a:pathLst>
            </a:custGeom>
            <a:solidFill>
              <a:srgbClr val="C3D59B"/>
            </a:solidFill>
          </p:spPr>
          <p:txBody>
            <a:bodyPr wrap="square" lIns="0" tIns="0" rIns="0" bIns="0" rtlCol="0"/>
            <a:lstStyle/>
            <a:p>
              <a:endParaRPr/>
            </a:p>
          </p:txBody>
        </p:sp>
        <p:sp>
          <p:nvSpPr>
            <p:cNvPr id="77" name="object 76">
              <a:extLst>
                <a:ext uri="{FF2B5EF4-FFF2-40B4-BE49-F238E27FC236}">
                  <a16:creationId xmlns:a16="http://schemas.microsoft.com/office/drawing/2014/main" id="{F456A109-E577-728F-E1F6-74AF6A6B0FEE}"/>
                </a:ext>
              </a:extLst>
            </p:cNvPr>
            <p:cNvSpPr/>
            <p:nvPr/>
          </p:nvSpPr>
          <p:spPr>
            <a:xfrm>
              <a:off x="1815083" y="3043428"/>
              <a:ext cx="163195" cy="3447415"/>
            </a:xfrm>
            <a:custGeom>
              <a:avLst/>
              <a:gdLst/>
              <a:ahLst/>
              <a:cxnLst/>
              <a:rect l="l" t="t" r="r" b="b"/>
              <a:pathLst>
                <a:path w="163194" h="3447415">
                  <a:moveTo>
                    <a:pt x="0" y="0"/>
                  </a:moveTo>
                  <a:lnTo>
                    <a:pt x="163068" y="0"/>
                  </a:lnTo>
                  <a:lnTo>
                    <a:pt x="163068" y="3447287"/>
                  </a:lnTo>
                  <a:lnTo>
                    <a:pt x="0" y="3447287"/>
                  </a:lnTo>
                  <a:lnTo>
                    <a:pt x="0" y="0"/>
                  </a:lnTo>
                  <a:close/>
                </a:path>
              </a:pathLst>
            </a:custGeom>
            <a:ln w="6095">
              <a:solidFill>
                <a:srgbClr val="000000"/>
              </a:solidFill>
            </a:ln>
          </p:spPr>
          <p:txBody>
            <a:bodyPr wrap="square" lIns="0" tIns="0" rIns="0" bIns="0" rtlCol="0"/>
            <a:lstStyle/>
            <a:p>
              <a:endParaRPr/>
            </a:p>
          </p:txBody>
        </p:sp>
        <p:sp>
          <p:nvSpPr>
            <p:cNvPr id="78" name="object 77">
              <a:extLst>
                <a:ext uri="{FF2B5EF4-FFF2-40B4-BE49-F238E27FC236}">
                  <a16:creationId xmlns:a16="http://schemas.microsoft.com/office/drawing/2014/main" id="{456A2EFB-9E3D-4447-D90E-6F97CD74C28F}"/>
                </a:ext>
              </a:extLst>
            </p:cNvPr>
            <p:cNvSpPr/>
            <p:nvPr/>
          </p:nvSpPr>
          <p:spPr>
            <a:xfrm>
              <a:off x="1815083" y="2569463"/>
              <a:ext cx="163195" cy="474345"/>
            </a:xfrm>
            <a:custGeom>
              <a:avLst/>
              <a:gdLst/>
              <a:ahLst/>
              <a:cxnLst/>
              <a:rect l="l" t="t" r="r" b="b"/>
              <a:pathLst>
                <a:path w="163194" h="474344">
                  <a:moveTo>
                    <a:pt x="163068" y="473964"/>
                  </a:moveTo>
                  <a:lnTo>
                    <a:pt x="0" y="473964"/>
                  </a:lnTo>
                  <a:lnTo>
                    <a:pt x="0" y="0"/>
                  </a:lnTo>
                  <a:lnTo>
                    <a:pt x="163068" y="0"/>
                  </a:lnTo>
                  <a:lnTo>
                    <a:pt x="163068" y="473964"/>
                  </a:lnTo>
                  <a:close/>
                </a:path>
              </a:pathLst>
            </a:custGeom>
            <a:solidFill>
              <a:srgbClr val="0000FF"/>
            </a:solidFill>
          </p:spPr>
          <p:txBody>
            <a:bodyPr wrap="square" lIns="0" tIns="0" rIns="0" bIns="0" rtlCol="0"/>
            <a:lstStyle/>
            <a:p>
              <a:endParaRPr/>
            </a:p>
          </p:txBody>
        </p:sp>
        <p:sp>
          <p:nvSpPr>
            <p:cNvPr id="79" name="object 78">
              <a:extLst>
                <a:ext uri="{FF2B5EF4-FFF2-40B4-BE49-F238E27FC236}">
                  <a16:creationId xmlns:a16="http://schemas.microsoft.com/office/drawing/2014/main" id="{5E783865-A1CA-D340-72F3-C0DA736306A3}"/>
                </a:ext>
              </a:extLst>
            </p:cNvPr>
            <p:cNvSpPr/>
            <p:nvPr/>
          </p:nvSpPr>
          <p:spPr>
            <a:xfrm>
              <a:off x="1815083" y="2569463"/>
              <a:ext cx="163195" cy="474345"/>
            </a:xfrm>
            <a:custGeom>
              <a:avLst/>
              <a:gdLst/>
              <a:ahLst/>
              <a:cxnLst/>
              <a:rect l="l" t="t" r="r" b="b"/>
              <a:pathLst>
                <a:path w="163194" h="474344">
                  <a:moveTo>
                    <a:pt x="0" y="0"/>
                  </a:moveTo>
                  <a:lnTo>
                    <a:pt x="163068" y="0"/>
                  </a:lnTo>
                  <a:lnTo>
                    <a:pt x="163068" y="473963"/>
                  </a:lnTo>
                  <a:lnTo>
                    <a:pt x="0" y="473963"/>
                  </a:lnTo>
                  <a:lnTo>
                    <a:pt x="0" y="0"/>
                  </a:lnTo>
                  <a:close/>
                </a:path>
              </a:pathLst>
            </a:custGeom>
            <a:ln w="6095">
              <a:solidFill>
                <a:srgbClr val="000000"/>
              </a:solidFill>
            </a:ln>
          </p:spPr>
          <p:txBody>
            <a:bodyPr wrap="square" lIns="0" tIns="0" rIns="0" bIns="0" rtlCol="0"/>
            <a:lstStyle/>
            <a:p>
              <a:endParaRPr/>
            </a:p>
          </p:txBody>
        </p:sp>
        <p:sp>
          <p:nvSpPr>
            <p:cNvPr id="80" name="object 79">
              <a:extLst>
                <a:ext uri="{FF2B5EF4-FFF2-40B4-BE49-F238E27FC236}">
                  <a16:creationId xmlns:a16="http://schemas.microsoft.com/office/drawing/2014/main" id="{89332103-84AA-A03A-286D-6372C59F5117}"/>
                </a:ext>
              </a:extLst>
            </p:cNvPr>
            <p:cNvSpPr/>
            <p:nvPr/>
          </p:nvSpPr>
          <p:spPr>
            <a:xfrm>
              <a:off x="2336279" y="3163823"/>
              <a:ext cx="163195" cy="3327400"/>
            </a:xfrm>
            <a:custGeom>
              <a:avLst/>
              <a:gdLst/>
              <a:ahLst/>
              <a:cxnLst/>
              <a:rect l="l" t="t" r="r" b="b"/>
              <a:pathLst>
                <a:path w="163194" h="3327400">
                  <a:moveTo>
                    <a:pt x="163068" y="2313432"/>
                  </a:moveTo>
                  <a:lnTo>
                    <a:pt x="0" y="2313432"/>
                  </a:lnTo>
                  <a:lnTo>
                    <a:pt x="0" y="3326904"/>
                  </a:lnTo>
                  <a:lnTo>
                    <a:pt x="163068" y="3326904"/>
                  </a:lnTo>
                  <a:lnTo>
                    <a:pt x="163068" y="2313432"/>
                  </a:lnTo>
                  <a:close/>
                </a:path>
                <a:path w="163194" h="3327400">
                  <a:moveTo>
                    <a:pt x="163068" y="0"/>
                  </a:moveTo>
                  <a:lnTo>
                    <a:pt x="0" y="0"/>
                  </a:lnTo>
                  <a:lnTo>
                    <a:pt x="0" y="1924812"/>
                  </a:lnTo>
                  <a:lnTo>
                    <a:pt x="163068" y="1924812"/>
                  </a:lnTo>
                  <a:lnTo>
                    <a:pt x="163068" y="0"/>
                  </a:lnTo>
                  <a:close/>
                </a:path>
              </a:pathLst>
            </a:custGeom>
            <a:solidFill>
              <a:srgbClr val="C3D59B"/>
            </a:solidFill>
          </p:spPr>
          <p:txBody>
            <a:bodyPr wrap="square" lIns="0" tIns="0" rIns="0" bIns="0" rtlCol="0"/>
            <a:lstStyle/>
            <a:p>
              <a:endParaRPr/>
            </a:p>
          </p:txBody>
        </p:sp>
        <p:sp>
          <p:nvSpPr>
            <p:cNvPr id="81" name="object 80">
              <a:extLst>
                <a:ext uri="{FF2B5EF4-FFF2-40B4-BE49-F238E27FC236}">
                  <a16:creationId xmlns:a16="http://schemas.microsoft.com/office/drawing/2014/main" id="{772E184E-B4AF-8BE0-FE7A-F76422544382}"/>
                </a:ext>
              </a:extLst>
            </p:cNvPr>
            <p:cNvSpPr/>
            <p:nvPr/>
          </p:nvSpPr>
          <p:spPr>
            <a:xfrm>
              <a:off x="2336291" y="3163824"/>
              <a:ext cx="163195" cy="3327400"/>
            </a:xfrm>
            <a:custGeom>
              <a:avLst/>
              <a:gdLst/>
              <a:ahLst/>
              <a:cxnLst/>
              <a:rect l="l" t="t" r="r" b="b"/>
              <a:pathLst>
                <a:path w="163194" h="3327400">
                  <a:moveTo>
                    <a:pt x="0" y="0"/>
                  </a:moveTo>
                  <a:lnTo>
                    <a:pt x="163068" y="0"/>
                  </a:lnTo>
                  <a:lnTo>
                    <a:pt x="163068" y="3326891"/>
                  </a:lnTo>
                  <a:lnTo>
                    <a:pt x="0" y="3326891"/>
                  </a:lnTo>
                  <a:lnTo>
                    <a:pt x="0" y="0"/>
                  </a:lnTo>
                  <a:close/>
                </a:path>
              </a:pathLst>
            </a:custGeom>
            <a:ln w="6096">
              <a:solidFill>
                <a:srgbClr val="000000"/>
              </a:solidFill>
            </a:ln>
          </p:spPr>
          <p:txBody>
            <a:bodyPr wrap="square" lIns="0" tIns="0" rIns="0" bIns="0" rtlCol="0"/>
            <a:lstStyle/>
            <a:p>
              <a:endParaRPr/>
            </a:p>
          </p:txBody>
        </p:sp>
        <p:sp>
          <p:nvSpPr>
            <p:cNvPr id="82" name="object 81">
              <a:extLst>
                <a:ext uri="{FF2B5EF4-FFF2-40B4-BE49-F238E27FC236}">
                  <a16:creationId xmlns:a16="http://schemas.microsoft.com/office/drawing/2014/main" id="{AD5033FA-D517-6382-7C10-B1CBA5E340F7}"/>
                </a:ext>
              </a:extLst>
            </p:cNvPr>
            <p:cNvSpPr/>
            <p:nvPr/>
          </p:nvSpPr>
          <p:spPr>
            <a:xfrm>
              <a:off x="2336291" y="2464307"/>
              <a:ext cx="163195" cy="699770"/>
            </a:xfrm>
            <a:custGeom>
              <a:avLst/>
              <a:gdLst/>
              <a:ahLst/>
              <a:cxnLst/>
              <a:rect l="l" t="t" r="r" b="b"/>
              <a:pathLst>
                <a:path w="163194" h="699769">
                  <a:moveTo>
                    <a:pt x="163068" y="699516"/>
                  </a:moveTo>
                  <a:lnTo>
                    <a:pt x="0" y="699516"/>
                  </a:lnTo>
                  <a:lnTo>
                    <a:pt x="0" y="0"/>
                  </a:lnTo>
                  <a:lnTo>
                    <a:pt x="163068" y="0"/>
                  </a:lnTo>
                  <a:lnTo>
                    <a:pt x="163068" y="699516"/>
                  </a:lnTo>
                  <a:close/>
                </a:path>
              </a:pathLst>
            </a:custGeom>
            <a:solidFill>
              <a:srgbClr val="0000FF"/>
            </a:solidFill>
          </p:spPr>
          <p:txBody>
            <a:bodyPr wrap="square" lIns="0" tIns="0" rIns="0" bIns="0" rtlCol="0"/>
            <a:lstStyle/>
            <a:p>
              <a:endParaRPr/>
            </a:p>
          </p:txBody>
        </p:sp>
        <p:sp>
          <p:nvSpPr>
            <p:cNvPr id="83" name="object 82">
              <a:extLst>
                <a:ext uri="{FF2B5EF4-FFF2-40B4-BE49-F238E27FC236}">
                  <a16:creationId xmlns:a16="http://schemas.microsoft.com/office/drawing/2014/main" id="{635A3858-9156-94E7-4C50-411F7C88663B}"/>
                </a:ext>
              </a:extLst>
            </p:cNvPr>
            <p:cNvSpPr/>
            <p:nvPr/>
          </p:nvSpPr>
          <p:spPr>
            <a:xfrm>
              <a:off x="2336291" y="2464307"/>
              <a:ext cx="163195" cy="699770"/>
            </a:xfrm>
            <a:custGeom>
              <a:avLst/>
              <a:gdLst/>
              <a:ahLst/>
              <a:cxnLst/>
              <a:rect l="l" t="t" r="r" b="b"/>
              <a:pathLst>
                <a:path w="163194" h="699769">
                  <a:moveTo>
                    <a:pt x="0" y="0"/>
                  </a:moveTo>
                  <a:lnTo>
                    <a:pt x="163068" y="0"/>
                  </a:lnTo>
                  <a:lnTo>
                    <a:pt x="163068" y="699516"/>
                  </a:lnTo>
                  <a:lnTo>
                    <a:pt x="0" y="699516"/>
                  </a:lnTo>
                  <a:lnTo>
                    <a:pt x="0" y="0"/>
                  </a:lnTo>
                  <a:close/>
                </a:path>
              </a:pathLst>
            </a:custGeom>
            <a:ln w="6096">
              <a:solidFill>
                <a:srgbClr val="000000"/>
              </a:solidFill>
            </a:ln>
          </p:spPr>
          <p:txBody>
            <a:bodyPr wrap="square" lIns="0" tIns="0" rIns="0" bIns="0" rtlCol="0"/>
            <a:lstStyle/>
            <a:p>
              <a:endParaRPr/>
            </a:p>
          </p:txBody>
        </p:sp>
        <p:sp>
          <p:nvSpPr>
            <p:cNvPr id="84" name="object 83">
              <a:extLst>
                <a:ext uri="{FF2B5EF4-FFF2-40B4-BE49-F238E27FC236}">
                  <a16:creationId xmlns:a16="http://schemas.microsoft.com/office/drawing/2014/main" id="{D9282B82-BEBA-8710-71EE-1BB0FB012949}"/>
                </a:ext>
              </a:extLst>
            </p:cNvPr>
            <p:cNvSpPr/>
            <p:nvPr/>
          </p:nvSpPr>
          <p:spPr>
            <a:xfrm>
              <a:off x="2857500" y="3363480"/>
              <a:ext cx="163195" cy="3127375"/>
            </a:xfrm>
            <a:custGeom>
              <a:avLst/>
              <a:gdLst/>
              <a:ahLst/>
              <a:cxnLst/>
              <a:rect l="l" t="t" r="r" b="b"/>
              <a:pathLst>
                <a:path w="163194" h="3127375">
                  <a:moveTo>
                    <a:pt x="163068" y="2113775"/>
                  </a:moveTo>
                  <a:lnTo>
                    <a:pt x="0" y="2113775"/>
                  </a:lnTo>
                  <a:lnTo>
                    <a:pt x="0" y="3127248"/>
                  </a:lnTo>
                  <a:lnTo>
                    <a:pt x="163068" y="3127248"/>
                  </a:lnTo>
                  <a:lnTo>
                    <a:pt x="163068" y="2113775"/>
                  </a:lnTo>
                  <a:close/>
                </a:path>
                <a:path w="163194" h="3127375">
                  <a:moveTo>
                    <a:pt x="163068" y="0"/>
                  </a:moveTo>
                  <a:lnTo>
                    <a:pt x="0" y="0"/>
                  </a:lnTo>
                  <a:lnTo>
                    <a:pt x="0" y="1725155"/>
                  </a:lnTo>
                  <a:lnTo>
                    <a:pt x="163068" y="1725155"/>
                  </a:lnTo>
                  <a:lnTo>
                    <a:pt x="163068" y="0"/>
                  </a:lnTo>
                  <a:close/>
                </a:path>
              </a:pathLst>
            </a:custGeom>
            <a:solidFill>
              <a:srgbClr val="C3D59B"/>
            </a:solidFill>
          </p:spPr>
          <p:txBody>
            <a:bodyPr wrap="square" lIns="0" tIns="0" rIns="0" bIns="0" rtlCol="0"/>
            <a:lstStyle/>
            <a:p>
              <a:endParaRPr/>
            </a:p>
          </p:txBody>
        </p:sp>
        <p:sp>
          <p:nvSpPr>
            <p:cNvPr id="85" name="object 84">
              <a:extLst>
                <a:ext uri="{FF2B5EF4-FFF2-40B4-BE49-F238E27FC236}">
                  <a16:creationId xmlns:a16="http://schemas.microsoft.com/office/drawing/2014/main" id="{470907D1-1186-DB7D-6033-852E41330DB0}"/>
                </a:ext>
              </a:extLst>
            </p:cNvPr>
            <p:cNvSpPr/>
            <p:nvPr/>
          </p:nvSpPr>
          <p:spPr>
            <a:xfrm>
              <a:off x="2857500" y="3363468"/>
              <a:ext cx="163195" cy="3127375"/>
            </a:xfrm>
            <a:custGeom>
              <a:avLst/>
              <a:gdLst/>
              <a:ahLst/>
              <a:cxnLst/>
              <a:rect l="l" t="t" r="r" b="b"/>
              <a:pathLst>
                <a:path w="163194" h="3127375">
                  <a:moveTo>
                    <a:pt x="0" y="0"/>
                  </a:moveTo>
                  <a:lnTo>
                    <a:pt x="163068" y="0"/>
                  </a:lnTo>
                  <a:lnTo>
                    <a:pt x="163068" y="3127247"/>
                  </a:lnTo>
                  <a:lnTo>
                    <a:pt x="0" y="3127247"/>
                  </a:lnTo>
                  <a:lnTo>
                    <a:pt x="0" y="0"/>
                  </a:lnTo>
                  <a:close/>
                </a:path>
              </a:pathLst>
            </a:custGeom>
            <a:ln w="6096">
              <a:solidFill>
                <a:srgbClr val="000000"/>
              </a:solidFill>
            </a:ln>
          </p:spPr>
          <p:txBody>
            <a:bodyPr wrap="square" lIns="0" tIns="0" rIns="0" bIns="0" rtlCol="0"/>
            <a:lstStyle/>
            <a:p>
              <a:endParaRPr/>
            </a:p>
          </p:txBody>
        </p:sp>
        <p:sp>
          <p:nvSpPr>
            <p:cNvPr id="86" name="object 85">
              <a:extLst>
                <a:ext uri="{FF2B5EF4-FFF2-40B4-BE49-F238E27FC236}">
                  <a16:creationId xmlns:a16="http://schemas.microsoft.com/office/drawing/2014/main" id="{E59D701B-7C08-275A-AEE8-9CFD65A28B9F}"/>
                </a:ext>
              </a:extLst>
            </p:cNvPr>
            <p:cNvSpPr/>
            <p:nvPr/>
          </p:nvSpPr>
          <p:spPr>
            <a:xfrm>
              <a:off x="2857500" y="2427731"/>
              <a:ext cx="163195" cy="935990"/>
            </a:xfrm>
            <a:custGeom>
              <a:avLst/>
              <a:gdLst/>
              <a:ahLst/>
              <a:cxnLst/>
              <a:rect l="l" t="t" r="r" b="b"/>
              <a:pathLst>
                <a:path w="163194" h="935989">
                  <a:moveTo>
                    <a:pt x="163068" y="935736"/>
                  </a:moveTo>
                  <a:lnTo>
                    <a:pt x="0" y="935736"/>
                  </a:lnTo>
                  <a:lnTo>
                    <a:pt x="0" y="0"/>
                  </a:lnTo>
                  <a:lnTo>
                    <a:pt x="163068" y="0"/>
                  </a:lnTo>
                  <a:lnTo>
                    <a:pt x="163068" y="935736"/>
                  </a:lnTo>
                  <a:close/>
                </a:path>
              </a:pathLst>
            </a:custGeom>
            <a:solidFill>
              <a:srgbClr val="0000FF"/>
            </a:solidFill>
          </p:spPr>
          <p:txBody>
            <a:bodyPr wrap="square" lIns="0" tIns="0" rIns="0" bIns="0" rtlCol="0"/>
            <a:lstStyle/>
            <a:p>
              <a:endParaRPr/>
            </a:p>
          </p:txBody>
        </p:sp>
        <p:sp>
          <p:nvSpPr>
            <p:cNvPr id="87" name="object 86">
              <a:extLst>
                <a:ext uri="{FF2B5EF4-FFF2-40B4-BE49-F238E27FC236}">
                  <a16:creationId xmlns:a16="http://schemas.microsoft.com/office/drawing/2014/main" id="{FDE691CD-169B-D535-9DBE-91E131A3120D}"/>
                </a:ext>
              </a:extLst>
            </p:cNvPr>
            <p:cNvSpPr/>
            <p:nvPr/>
          </p:nvSpPr>
          <p:spPr>
            <a:xfrm>
              <a:off x="2857500" y="2427731"/>
              <a:ext cx="163195" cy="935990"/>
            </a:xfrm>
            <a:custGeom>
              <a:avLst/>
              <a:gdLst/>
              <a:ahLst/>
              <a:cxnLst/>
              <a:rect l="l" t="t" r="r" b="b"/>
              <a:pathLst>
                <a:path w="163194" h="935989">
                  <a:moveTo>
                    <a:pt x="0" y="0"/>
                  </a:moveTo>
                  <a:lnTo>
                    <a:pt x="163068" y="0"/>
                  </a:lnTo>
                  <a:lnTo>
                    <a:pt x="163068" y="935736"/>
                  </a:lnTo>
                  <a:lnTo>
                    <a:pt x="0" y="935736"/>
                  </a:lnTo>
                  <a:lnTo>
                    <a:pt x="0" y="0"/>
                  </a:lnTo>
                  <a:close/>
                </a:path>
              </a:pathLst>
            </a:custGeom>
            <a:ln w="6096">
              <a:solidFill>
                <a:srgbClr val="000000"/>
              </a:solidFill>
            </a:ln>
          </p:spPr>
          <p:txBody>
            <a:bodyPr wrap="square" lIns="0" tIns="0" rIns="0" bIns="0" rtlCol="0"/>
            <a:lstStyle/>
            <a:p>
              <a:endParaRPr/>
            </a:p>
          </p:txBody>
        </p:sp>
        <p:sp>
          <p:nvSpPr>
            <p:cNvPr id="88" name="object 87">
              <a:extLst>
                <a:ext uri="{FF2B5EF4-FFF2-40B4-BE49-F238E27FC236}">
                  <a16:creationId xmlns:a16="http://schemas.microsoft.com/office/drawing/2014/main" id="{1B146ECC-E7CD-A67B-5864-24A33EF0A1CD}"/>
                </a:ext>
              </a:extLst>
            </p:cNvPr>
            <p:cNvSpPr/>
            <p:nvPr/>
          </p:nvSpPr>
          <p:spPr>
            <a:xfrm>
              <a:off x="3378708" y="3631692"/>
              <a:ext cx="163195" cy="2859405"/>
            </a:xfrm>
            <a:custGeom>
              <a:avLst/>
              <a:gdLst/>
              <a:ahLst/>
              <a:cxnLst/>
              <a:rect l="l" t="t" r="r" b="b"/>
              <a:pathLst>
                <a:path w="163195" h="2859404">
                  <a:moveTo>
                    <a:pt x="163068" y="2859024"/>
                  </a:moveTo>
                  <a:lnTo>
                    <a:pt x="0" y="2859024"/>
                  </a:lnTo>
                  <a:lnTo>
                    <a:pt x="0" y="0"/>
                  </a:lnTo>
                  <a:lnTo>
                    <a:pt x="163068" y="0"/>
                  </a:lnTo>
                  <a:lnTo>
                    <a:pt x="163068" y="2859024"/>
                  </a:lnTo>
                  <a:close/>
                </a:path>
              </a:pathLst>
            </a:custGeom>
            <a:solidFill>
              <a:srgbClr val="C3D59B"/>
            </a:solidFill>
          </p:spPr>
          <p:txBody>
            <a:bodyPr wrap="square" lIns="0" tIns="0" rIns="0" bIns="0" rtlCol="0"/>
            <a:lstStyle/>
            <a:p>
              <a:endParaRPr/>
            </a:p>
          </p:txBody>
        </p:sp>
        <p:sp>
          <p:nvSpPr>
            <p:cNvPr id="89" name="object 88">
              <a:extLst>
                <a:ext uri="{FF2B5EF4-FFF2-40B4-BE49-F238E27FC236}">
                  <a16:creationId xmlns:a16="http://schemas.microsoft.com/office/drawing/2014/main" id="{13D3F04F-D829-796E-8B73-432851943459}"/>
                </a:ext>
              </a:extLst>
            </p:cNvPr>
            <p:cNvSpPr/>
            <p:nvPr/>
          </p:nvSpPr>
          <p:spPr>
            <a:xfrm>
              <a:off x="3378707" y="3631692"/>
              <a:ext cx="163195" cy="2859405"/>
            </a:xfrm>
            <a:custGeom>
              <a:avLst/>
              <a:gdLst/>
              <a:ahLst/>
              <a:cxnLst/>
              <a:rect l="l" t="t" r="r" b="b"/>
              <a:pathLst>
                <a:path w="163195" h="2859404">
                  <a:moveTo>
                    <a:pt x="0" y="0"/>
                  </a:moveTo>
                  <a:lnTo>
                    <a:pt x="163068" y="0"/>
                  </a:lnTo>
                  <a:lnTo>
                    <a:pt x="163068" y="2859023"/>
                  </a:lnTo>
                  <a:lnTo>
                    <a:pt x="0" y="2859023"/>
                  </a:lnTo>
                  <a:lnTo>
                    <a:pt x="0" y="0"/>
                  </a:lnTo>
                  <a:close/>
                </a:path>
              </a:pathLst>
            </a:custGeom>
            <a:ln w="6096">
              <a:solidFill>
                <a:srgbClr val="000000"/>
              </a:solidFill>
            </a:ln>
          </p:spPr>
          <p:txBody>
            <a:bodyPr wrap="square" lIns="0" tIns="0" rIns="0" bIns="0" rtlCol="0"/>
            <a:lstStyle/>
            <a:p>
              <a:endParaRPr/>
            </a:p>
          </p:txBody>
        </p:sp>
        <p:sp>
          <p:nvSpPr>
            <p:cNvPr id="90" name="object 89">
              <a:extLst>
                <a:ext uri="{FF2B5EF4-FFF2-40B4-BE49-F238E27FC236}">
                  <a16:creationId xmlns:a16="http://schemas.microsoft.com/office/drawing/2014/main" id="{4721B600-195F-D710-F887-1FD7D1EF17B9}"/>
                </a:ext>
              </a:extLst>
            </p:cNvPr>
            <p:cNvSpPr/>
            <p:nvPr/>
          </p:nvSpPr>
          <p:spPr>
            <a:xfrm>
              <a:off x="3378708" y="2488691"/>
              <a:ext cx="163195" cy="1143000"/>
            </a:xfrm>
            <a:custGeom>
              <a:avLst/>
              <a:gdLst/>
              <a:ahLst/>
              <a:cxnLst/>
              <a:rect l="l" t="t" r="r" b="b"/>
              <a:pathLst>
                <a:path w="163195" h="1143000">
                  <a:moveTo>
                    <a:pt x="163068" y="1143000"/>
                  </a:moveTo>
                  <a:lnTo>
                    <a:pt x="0" y="1143000"/>
                  </a:lnTo>
                  <a:lnTo>
                    <a:pt x="0" y="0"/>
                  </a:lnTo>
                  <a:lnTo>
                    <a:pt x="163068" y="0"/>
                  </a:lnTo>
                  <a:lnTo>
                    <a:pt x="163068" y="1143000"/>
                  </a:lnTo>
                  <a:close/>
                </a:path>
              </a:pathLst>
            </a:custGeom>
            <a:solidFill>
              <a:srgbClr val="0000FF"/>
            </a:solidFill>
          </p:spPr>
          <p:txBody>
            <a:bodyPr wrap="square" lIns="0" tIns="0" rIns="0" bIns="0" rtlCol="0"/>
            <a:lstStyle/>
            <a:p>
              <a:endParaRPr/>
            </a:p>
          </p:txBody>
        </p:sp>
        <p:sp>
          <p:nvSpPr>
            <p:cNvPr id="91" name="object 90">
              <a:extLst>
                <a:ext uri="{FF2B5EF4-FFF2-40B4-BE49-F238E27FC236}">
                  <a16:creationId xmlns:a16="http://schemas.microsoft.com/office/drawing/2014/main" id="{7394CF47-0518-D967-6CA2-2F908D206D4A}"/>
                </a:ext>
              </a:extLst>
            </p:cNvPr>
            <p:cNvSpPr/>
            <p:nvPr/>
          </p:nvSpPr>
          <p:spPr>
            <a:xfrm>
              <a:off x="3378707" y="2488691"/>
              <a:ext cx="163195" cy="1143000"/>
            </a:xfrm>
            <a:custGeom>
              <a:avLst/>
              <a:gdLst/>
              <a:ahLst/>
              <a:cxnLst/>
              <a:rect l="l" t="t" r="r" b="b"/>
              <a:pathLst>
                <a:path w="163195" h="1143000">
                  <a:moveTo>
                    <a:pt x="0" y="0"/>
                  </a:moveTo>
                  <a:lnTo>
                    <a:pt x="163068" y="0"/>
                  </a:lnTo>
                  <a:lnTo>
                    <a:pt x="163068" y="1143000"/>
                  </a:lnTo>
                  <a:lnTo>
                    <a:pt x="0" y="1143000"/>
                  </a:lnTo>
                  <a:lnTo>
                    <a:pt x="0" y="0"/>
                  </a:lnTo>
                  <a:close/>
                </a:path>
              </a:pathLst>
            </a:custGeom>
            <a:ln w="6095">
              <a:solidFill>
                <a:srgbClr val="000000"/>
              </a:solidFill>
            </a:ln>
          </p:spPr>
          <p:txBody>
            <a:bodyPr wrap="square" lIns="0" tIns="0" rIns="0" bIns="0" rtlCol="0"/>
            <a:lstStyle/>
            <a:p>
              <a:endParaRPr/>
            </a:p>
          </p:txBody>
        </p:sp>
        <p:sp>
          <p:nvSpPr>
            <p:cNvPr id="92" name="object 91">
              <a:extLst>
                <a:ext uri="{FF2B5EF4-FFF2-40B4-BE49-F238E27FC236}">
                  <a16:creationId xmlns:a16="http://schemas.microsoft.com/office/drawing/2014/main" id="{7DB127C4-0C0D-DBC7-9CAE-E8275B75467F}"/>
                </a:ext>
              </a:extLst>
            </p:cNvPr>
            <p:cNvSpPr/>
            <p:nvPr/>
          </p:nvSpPr>
          <p:spPr>
            <a:xfrm>
              <a:off x="984504" y="2049780"/>
              <a:ext cx="0" cy="4441190"/>
            </a:xfrm>
            <a:custGeom>
              <a:avLst/>
              <a:gdLst/>
              <a:ahLst/>
              <a:cxnLst/>
              <a:rect l="l" t="t" r="r" b="b"/>
              <a:pathLst>
                <a:path h="4441190">
                  <a:moveTo>
                    <a:pt x="0" y="4440936"/>
                  </a:moveTo>
                  <a:lnTo>
                    <a:pt x="0" y="0"/>
                  </a:lnTo>
                </a:path>
              </a:pathLst>
            </a:custGeom>
            <a:ln w="10668">
              <a:solidFill>
                <a:srgbClr val="858585"/>
              </a:solidFill>
            </a:ln>
          </p:spPr>
          <p:txBody>
            <a:bodyPr wrap="square" lIns="0" tIns="0" rIns="0" bIns="0" rtlCol="0"/>
            <a:lstStyle/>
            <a:p>
              <a:endParaRPr/>
            </a:p>
          </p:txBody>
        </p:sp>
        <p:sp>
          <p:nvSpPr>
            <p:cNvPr id="93" name="object 92">
              <a:extLst>
                <a:ext uri="{FF2B5EF4-FFF2-40B4-BE49-F238E27FC236}">
                  <a16:creationId xmlns:a16="http://schemas.microsoft.com/office/drawing/2014/main" id="{8DD5B739-3B17-4722-6C47-3DB7939AAD5C}"/>
                </a:ext>
              </a:extLst>
            </p:cNvPr>
            <p:cNvSpPr/>
            <p:nvPr/>
          </p:nvSpPr>
          <p:spPr>
            <a:xfrm>
              <a:off x="932687" y="2049780"/>
              <a:ext cx="52069" cy="4441190"/>
            </a:xfrm>
            <a:custGeom>
              <a:avLst/>
              <a:gdLst/>
              <a:ahLst/>
              <a:cxnLst/>
              <a:rect l="l" t="t" r="r" b="b"/>
              <a:pathLst>
                <a:path w="52069" h="4441190">
                  <a:moveTo>
                    <a:pt x="0" y="4440936"/>
                  </a:moveTo>
                  <a:lnTo>
                    <a:pt x="51816" y="4440936"/>
                  </a:lnTo>
                </a:path>
                <a:path w="52069" h="4441190">
                  <a:moveTo>
                    <a:pt x="0" y="3806952"/>
                  </a:moveTo>
                  <a:lnTo>
                    <a:pt x="51816" y="3806952"/>
                  </a:lnTo>
                </a:path>
                <a:path w="52069" h="4441190">
                  <a:moveTo>
                    <a:pt x="0" y="3171444"/>
                  </a:moveTo>
                  <a:lnTo>
                    <a:pt x="51816" y="3171444"/>
                  </a:lnTo>
                </a:path>
                <a:path w="52069" h="4441190">
                  <a:moveTo>
                    <a:pt x="0" y="2537460"/>
                  </a:moveTo>
                  <a:lnTo>
                    <a:pt x="51816" y="2537460"/>
                  </a:lnTo>
                </a:path>
                <a:path w="52069" h="4441190">
                  <a:moveTo>
                    <a:pt x="0" y="1903476"/>
                  </a:moveTo>
                  <a:lnTo>
                    <a:pt x="51816" y="1903476"/>
                  </a:lnTo>
                </a:path>
                <a:path w="52069" h="4441190">
                  <a:moveTo>
                    <a:pt x="0" y="1267968"/>
                  </a:moveTo>
                  <a:lnTo>
                    <a:pt x="51816" y="1267968"/>
                  </a:lnTo>
                </a:path>
                <a:path w="52069" h="4441190">
                  <a:moveTo>
                    <a:pt x="0" y="633984"/>
                  </a:moveTo>
                  <a:lnTo>
                    <a:pt x="51816" y="633984"/>
                  </a:lnTo>
                </a:path>
                <a:path w="52069" h="4441190">
                  <a:moveTo>
                    <a:pt x="0" y="0"/>
                  </a:moveTo>
                  <a:lnTo>
                    <a:pt x="51816" y="0"/>
                  </a:lnTo>
                </a:path>
              </a:pathLst>
            </a:custGeom>
            <a:ln w="10668">
              <a:solidFill>
                <a:srgbClr val="858585"/>
              </a:solidFill>
            </a:ln>
          </p:spPr>
          <p:txBody>
            <a:bodyPr wrap="square" lIns="0" tIns="0" rIns="0" bIns="0" rtlCol="0"/>
            <a:lstStyle/>
            <a:p>
              <a:endParaRPr/>
            </a:p>
          </p:txBody>
        </p:sp>
        <p:sp>
          <p:nvSpPr>
            <p:cNvPr id="94" name="object 93">
              <a:extLst>
                <a:ext uri="{FF2B5EF4-FFF2-40B4-BE49-F238E27FC236}">
                  <a16:creationId xmlns:a16="http://schemas.microsoft.com/office/drawing/2014/main" id="{736B046A-5F98-1433-957B-5B4D3DDFEE72}"/>
                </a:ext>
              </a:extLst>
            </p:cNvPr>
            <p:cNvSpPr/>
            <p:nvPr/>
          </p:nvSpPr>
          <p:spPr>
            <a:xfrm>
              <a:off x="984504" y="6490716"/>
              <a:ext cx="8863965" cy="0"/>
            </a:xfrm>
            <a:custGeom>
              <a:avLst/>
              <a:gdLst/>
              <a:ahLst/>
              <a:cxnLst/>
              <a:rect l="l" t="t" r="r" b="b"/>
              <a:pathLst>
                <a:path w="8863965">
                  <a:moveTo>
                    <a:pt x="0" y="0"/>
                  </a:moveTo>
                  <a:lnTo>
                    <a:pt x="8863584" y="0"/>
                  </a:lnTo>
                </a:path>
              </a:pathLst>
            </a:custGeom>
            <a:ln w="10668">
              <a:solidFill>
                <a:srgbClr val="858585"/>
              </a:solidFill>
            </a:ln>
          </p:spPr>
          <p:txBody>
            <a:bodyPr wrap="square" lIns="0" tIns="0" rIns="0" bIns="0" rtlCol="0"/>
            <a:lstStyle/>
            <a:p>
              <a:endParaRPr/>
            </a:p>
          </p:txBody>
        </p:sp>
        <p:sp>
          <p:nvSpPr>
            <p:cNvPr id="95" name="object 94">
              <a:extLst>
                <a:ext uri="{FF2B5EF4-FFF2-40B4-BE49-F238E27FC236}">
                  <a16:creationId xmlns:a16="http://schemas.microsoft.com/office/drawing/2014/main" id="{BBF6CAA2-94DB-6061-DED7-661743EB269F}"/>
                </a:ext>
              </a:extLst>
            </p:cNvPr>
            <p:cNvSpPr/>
            <p:nvPr/>
          </p:nvSpPr>
          <p:spPr>
            <a:xfrm>
              <a:off x="1376171" y="2327148"/>
              <a:ext cx="2085339" cy="2331720"/>
            </a:xfrm>
            <a:custGeom>
              <a:avLst/>
              <a:gdLst/>
              <a:ahLst/>
              <a:cxnLst/>
              <a:rect l="l" t="t" r="r" b="b"/>
              <a:pathLst>
                <a:path w="2085339" h="2331720">
                  <a:moveTo>
                    <a:pt x="0" y="0"/>
                  </a:moveTo>
                  <a:lnTo>
                    <a:pt x="259079" y="582168"/>
                  </a:lnTo>
                  <a:lnTo>
                    <a:pt x="519684" y="1165860"/>
                  </a:lnTo>
                  <a:lnTo>
                    <a:pt x="780288" y="1665732"/>
                  </a:lnTo>
                  <a:lnTo>
                    <a:pt x="1040892" y="2165604"/>
                  </a:lnTo>
                  <a:lnTo>
                    <a:pt x="1301495" y="2081784"/>
                  </a:lnTo>
                  <a:lnTo>
                    <a:pt x="1562100" y="1997964"/>
                  </a:lnTo>
                  <a:lnTo>
                    <a:pt x="1822704" y="2165604"/>
                  </a:lnTo>
                  <a:lnTo>
                    <a:pt x="2084832" y="2331720"/>
                  </a:lnTo>
                </a:path>
              </a:pathLst>
            </a:custGeom>
            <a:ln w="30480">
              <a:solidFill>
                <a:srgbClr val="006FC0"/>
              </a:solidFill>
            </a:ln>
          </p:spPr>
          <p:txBody>
            <a:bodyPr wrap="square" lIns="0" tIns="0" rIns="0" bIns="0" rtlCol="0"/>
            <a:lstStyle/>
            <a:p>
              <a:endParaRPr/>
            </a:p>
          </p:txBody>
        </p:sp>
        <p:sp>
          <p:nvSpPr>
            <p:cNvPr id="96" name="object 95">
              <a:extLst>
                <a:ext uri="{FF2B5EF4-FFF2-40B4-BE49-F238E27FC236}">
                  <a16:creationId xmlns:a16="http://schemas.microsoft.com/office/drawing/2014/main" id="{94E6702D-81D7-7E94-C87C-6EA4AA7BC6FB}"/>
                </a:ext>
              </a:extLst>
            </p:cNvPr>
            <p:cNvSpPr/>
            <p:nvPr/>
          </p:nvSpPr>
          <p:spPr>
            <a:xfrm>
              <a:off x="1313688" y="2264663"/>
              <a:ext cx="8159750" cy="2493645"/>
            </a:xfrm>
            <a:custGeom>
              <a:avLst/>
              <a:gdLst/>
              <a:ahLst/>
              <a:cxnLst/>
              <a:rect l="l" t="t" r="r" b="b"/>
              <a:pathLst>
                <a:path w="8159750" h="2493645">
                  <a:moveTo>
                    <a:pt x="121920" y="121920"/>
                  </a:moveTo>
                  <a:lnTo>
                    <a:pt x="60960" y="0"/>
                  </a:lnTo>
                  <a:lnTo>
                    <a:pt x="0" y="121920"/>
                  </a:lnTo>
                  <a:lnTo>
                    <a:pt x="121920" y="121920"/>
                  </a:lnTo>
                  <a:close/>
                </a:path>
                <a:path w="8159750" h="2493645">
                  <a:moveTo>
                    <a:pt x="643128" y="1287780"/>
                  </a:moveTo>
                  <a:lnTo>
                    <a:pt x="582168" y="1165860"/>
                  </a:lnTo>
                  <a:lnTo>
                    <a:pt x="521208" y="1287780"/>
                  </a:lnTo>
                  <a:lnTo>
                    <a:pt x="643128" y="1287780"/>
                  </a:lnTo>
                  <a:close/>
                </a:path>
                <a:path w="8159750" h="2493645">
                  <a:moveTo>
                    <a:pt x="1164336" y="2287524"/>
                  </a:moveTo>
                  <a:lnTo>
                    <a:pt x="1103376" y="2165604"/>
                  </a:lnTo>
                  <a:lnTo>
                    <a:pt x="1042416" y="2287524"/>
                  </a:lnTo>
                  <a:lnTo>
                    <a:pt x="1164336" y="2287524"/>
                  </a:lnTo>
                  <a:close/>
                </a:path>
                <a:path w="8159750" h="2493645">
                  <a:moveTo>
                    <a:pt x="1685544" y="2121408"/>
                  </a:moveTo>
                  <a:lnTo>
                    <a:pt x="1624584" y="1999488"/>
                  </a:lnTo>
                  <a:lnTo>
                    <a:pt x="1563624" y="2121408"/>
                  </a:lnTo>
                  <a:lnTo>
                    <a:pt x="1685544" y="2121408"/>
                  </a:lnTo>
                  <a:close/>
                </a:path>
                <a:path w="8159750" h="2493645">
                  <a:moveTo>
                    <a:pt x="2206752" y="2453640"/>
                  </a:moveTo>
                  <a:lnTo>
                    <a:pt x="2145792" y="2331720"/>
                  </a:lnTo>
                  <a:lnTo>
                    <a:pt x="2084832" y="2453640"/>
                  </a:lnTo>
                  <a:lnTo>
                    <a:pt x="2206752" y="2453640"/>
                  </a:lnTo>
                  <a:close/>
                </a:path>
                <a:path w="8159750" h="2493645">
                  <a:moveTo>
                    <a:pt x="2753868" y="2465832"/>
                  </a:moveTo>
                  <a:lnTo>
                    <a:pt x="2751404" y="2459380"/>
                  </a:lnTo>
                  <a:lnTo>
                    <a:pt x="2746819" y="2454211"/>
                  </a:lnTo>
                  <a:lnTo>
                    <a:pt x="2740787" y="2451049"/>
                  </a:lnTo>
                  <a:lnTo>
                    <a:pt x="2734056" y="2450592"/>
                  </a:lnTo>
                  <a:lnTo>
                    <a:pt x="2667000" y="2459736"/>
                  </a:lnTo>
                  <a:lnTo>
                    <a:pt x="2659900" y="2462199"/>
                  </a:lnTo>
                  <a:lnTo>
                    <a:pt x="2654795" y="2466784"/>
                  </a:lnTo>
                  <a:lnTo>
                    <a:pt x="2651988" y="2472817"/>
                  </a:lnTo>
                  <a:lnTo>
                    <a:pt x="2651747" y="2479548"/>
                  </a:lnTo>
                  <a:lnTo>
                    <a:pt x="2653995" y="2485771"/>
                  </a:lnTo>
                  <a:lnTo>
                    <a:pt x="2658224" y="2490406"/>
                  </a:lnTo>
                  <a:lnTo>
                    <a:pt x="2664180" y="2493060"/>
                  </a:lnTo>
                  <a:lnTo>
                    <a:pt x="2671572" y="2493264"/>
                  </a:lnTo>
                  <a:lnTo>
                    <a:pt x="2738628" y="2484120"/>
                  </a:lnTo>
                  <a:lnTo>
                    <a:pt x="2745079" y="2482558"/>
                  </a:lnTo>
                  <a:lnTo>
                    <a:pt x="2750248" y="2478405"/>
                  </a:lnTo>
                  <a:lnTo>
                    <a:pt x="2753410" y="2472550"/>
                  </a:lnTo>
                  <a:lnTo>
                    <a:pt x="2753868" y="2465832"/>
                  </a:lnTo>
                  <a:close/>
                </a:path>
                <a:path w="8159750" h="2493645">
                  <a:moveTo>
                    <a:pt x="2889504" y="2447544"/>
                  </a:moveTo>
                  <a:lnTo>
                    <a:pt x="2887980" y="2438400"/>
                  </a:lnTo>
                  <a:lnTo>
                    <a:pt x="2880360" y="2432304"/>
                  </a:lnTo>
                  <a:lnTo>
                    <a:pt x="2869692" y="2432304"/>
                  </a:lnTo>
                  <a:lnTo>
                    <a:pt x="2802636" y="2441448"/>
                  </a:lnTo>
                  <a:lnTo>
                    <a:pt x="2787396" y="2461260"/>
                  </a:lnTo>
                  <a:lnTo>
                    <a:pt x="2788920" y="2470404"/>
                  </a:lnTo>
                  <a:lnTo>
                    <a:pt x="2798064" y="2476500"/>
                  </a:lnTo>
                  <a:lnTo>
                    <a:pt x="2807208" y="2476500"/>
                  </a:lnTo>
                  <a:lnTo>
                    <a:pt x="2874264" y="2467356"/>
                  </a:lnTo>
                  <a:lnTo>
                    <a:pt x="2889504" y="2447544"/>
                  </a:lnTo>
                  <a:close/>
                </a:path>
                <a:path w="8159750" h="2493645">
                  <a:moveTo>
                    <a:pt x="3025140" y="2429256"/>
                  </a:moveTo>
                  <a:lnTo>
                    <a:pt x="3023616" y="2420112"/>
                  </a:lnTo>
                  <a:lnTo>
                    <a:pt x="3015996" y="2414016"/>
                  </a:lnTo>
                  <a:lnTo>
                    <a:pt x="3005328" y="2414016"/>
                  </a:lnTo>
                  <a:lnTo>
                    <a:pt x="2938272" y="2423160"/>
                  </a:lnTo>
                  <a:lnTo>
                    <a:pt x="2923032" y="2442972"/>
                  </a:lnTo>
                  <a:lnTo>
                    <a:pt x="2925483" y="2449436"/>
                  </a:lnTo>
                  <a:lnTo>
                    <a:pt x="2930080" y="2454592"/>
                  </a:lnTo>
                  <a:lnTo>
                    <a:pt x="2936100" y="2457767"/>
                  </a:lnTo>
                  <a:lnTo>
                    <a:pt x="2942844" y="2458212"/>
                  </a:lnTo>
                  <a:lnTo>
                    <a:pt x="3009900" y="2449068"/>
                  </a:lnTo>
                  <a:lnTo>
                    <a:pt x="3016986" y="2446617"/>
                  </a:lnTo>
                  <a:lnTo>
                    <a:pt x="3022092" y="2442019"/>
                  </a:lnTo>
                  <a:lnTo>
                    <a:pt x="3024898" y="2435999"/>
                  </a:lnTo>
                  <a:lnTo>
                    <a:pt x="3025140" y="2429256"/>
                  </a:lnTo>
                  <a:close/>
                </a:path>
                <a:path w="8159750" h="2493645">
                  <a:moveTo>
                    <a:pt x="3160776" y="2410968"/>
                  </a:moveTo>
                  <a:lnTo>
                    <a:pt x="3159252" y="2401824"/>
                  </a:lnTo>
                  <a:lnTo>
                    <a:pt x="3151632" y="2395728"/>
                  </a:lnTo>
                  <a:lnTo>
                    <a:pt x="3142488" y="2395728"/>
                  </a:lnTo>
                  <a:lnTo>
                    <a:pt x="3073908" y="2404872"/>
                  </a:lnTo>
                  <a:lnTo>
                    <a:pt x="3064764" y="2406396"/>
                  </a:lnTo>
                  <a:lnTo>
                    <a:pt x="3058668" y="2415540"/>
                  </a:lnTo>
                  <a:lnTo>
                    <a:pt x="3058668" y="2424684"/>
                  </a:lnTo>
                  <a:lnTo>
                    <a:pt x="3061119" y="2431148"/>
                  </a:lnTo>
                  <a:lnTo>
                    <a:pt x="3065716" y="2436304"/>
                  </a:lnTo>
                  <a:lnTo>
                    <a:pt x="3071736" y="2439479"/>
                  </a:lnTo>
                  <a:lnTo>
                    <a:pt x="3078480" y="2439924"/>
                  </a:lnTo>
                  <a:lnTo>
                    <a:pt x="3147060" y="2430780"/>
                  </a:lnTo>
                  <a:lnTo>
                    <a:pt x="3153270" y="2428329"/>
                  </a:lnTo>
                  <a:lnTo>
                    <a:pt x="3157918" y="2423731"/>
                  </a:lnTo>
                  <a:lnTo>
                    <a:pt x="3160560" y="2417711"/>
                  </a:lnTo>
                  <a:lnTo>
                    <a:pt x="3160776" y="2410968"/>
                  </a:lnTo>
                  <a:close/>
                </a:path>
                <a:path w="8159750" h="2493645">
                  <a:moveTo>
                    <a:pt x="3296412" y="2383536"/>
                  </a:moveTo>
                  <a:lnTo>
                    <a:pt x="3287268" y="2377440"/>
                  </a:lnTo>
                  <a:lnTo>
                    <a:pt x="3278124" y="2377440"/>
                  </a:lnTo>
                  <a:lnTo>
                    <a:pt x="3209544" y="2386584"/>
                  </a:lnTo>
                  <a:lnTo>
                    <a:pt x="3195828" y="2406396"/>
                  </a:lnTo>
                  <a:lnTo>
                    <a:pt x="3197390" y="2412860"/>
                  </a:lnTo>
                  <a:lnTo>
                    <a:pt x="3201543" y="2418016"/>
                  </a:lnTo>
                  <a:lnTo>
                    <a:pt x="3207397" y="2421191"/>
                  </a:lnTo>
                  <a:lnTo>
                    <a:pt x="3214116" y="2421636"/>
                  </a:lnTo>
                  <a:lnTo>
                    <a:pt x="3282696" y="2412492"/>
                  </a:lnTo>
                  <a:lnTo>
                    <a:pt x="3296412" y="2383536"/>
                  </a:lnTo>
                  <a:close/>
                </a:path>
                <a:path w="8159750" h="2493645">
                  <a:moveTo>
                    <a:pt x="3433572" y="2374392"/>
                  </a:moveTo>
                  <a:lnTo>
                    <a:pt x="3432048" y="2365248"/>
                  </a:lnTo>
                  <a:lnTo>
                    <a:pt x="3422904" y="2359152"/>
                  </a:lnTo>
                  <a:lnTo>
                    <a:pt x="3413760" y="2359152"/>
                  </a:lnTo>
                  <a:lnTo>
                    <a:pt x="3345180" y="2368296"/>
                  </a:lnTo>
                  <a:lnTo>
                    <a:pt x="3331464" y="2388108"/>
                  </a:lnTo>
                  <a:lnTo>
                    <a:pt x="3333673" y="2394572"/>
                  </a:lnTo>
                  <a:lnTo>
                    <a:pt x="3337750" y="2399728"/>
                  </a:lnTo>
                  <a:lnTo>
                    <a:pt x="3343249" y="2402903"/>
                  </a:lnTo>
                  <a:lnTo>
                    <a:pt x="3349752" y="2403348"/>
                  </a:lnTo>
                  <a:lnTo>
                    <a:pt x="3418332" y="2394204"/>
                  </a:lnTo>
                  <a:lnTo>
                    <a:pt x="3427476" y="2392680"/>
                  </a:lnTo>
                  <a:lnTo>
                    <a:pt x="3433572" y="2383536"/>
                  </a:lnTo>
                  <a:lnTo>
                    <a:pt x="3433572" y="2374392"/>
                  </a:lnTo>
                  <a:close/>
                </a:path>
                <a:path w="8159750" h="2493645">
                  <a:moveTo>
                    <a:pt x="3569208" y="2362200"/>
                  </a:moveTo>
                  <a:lnTo>
                    <a:pt x="3567633" y="2355748"/>
                  </a:lnTo>
                  <a:lnTo>
                    <a:pt x="3563493" y="2350579"/>
                  </a:lnTo>
                  <a:lnTo>
                    <a:pt x="3557625" y="2347417"/>
                  </a:lnTo>
                  <a:lnTo>
                    <a:pt x="3550920" y="2346960"/>
                  </a:lnTo>
                  <a:lnTo>
                    <a:pt x="3482340" y="2353056"/>
                  </a:lnTo>
                  <a:lnTo>
                    <a:pt x="3475875" y="2354415"/>
                  </a:lnTo>
                  <a:lnTo>
                    <a:pt x="3470719" y="2358199"/>
                  </a:lnTo>
                  <a:lnTo>
                    <a:pt x="3467544" y="2363990"/>
                  </a:lnTo>
                  <a:lnTo>
                    <a:pt x="3467100" y="2371344"/>
                  </a:lnTo>
                  <a:lnTo>
                    <a:pt x="3467100" y="2380488"/>
                  </a:lnTo>
                  <a:lnTo>
                    <a:pt x="3476244" y="2386584"/>
                  </a:lnTo>
                  <a:lnTo>
                    <a:pt x="3485388" y="2386584"/>
                  </a:lnTo>
                  <a:lnTo>
                    <a:pt x="3553968" y="2380488"/>
                  </a:lnTo>
                  <a:lnTo>
                    <a:pt x="3569208" y="2362200"/>
                  </a:lnTo>
                  <a:close/>
                </a:path>
                <a:path w="8159750" h="2493645">
                  <a:moveTo>
                    <a:pt x="3706368" y="2351532"/>
                  </a:moveTo>
                  <a:lnTo>
                    <a:pt x="3704145" y="2345080"/>
                  </a:lnTo>
                  <a:lnTo>
                    <a:pt x="3700081" y="2339911"/>
                  </a:lnTo>
                  <a:lnTo>
                    <a:pt x="3694569" y="2336749"/>
                  </a:lnTo>
                  <a:lnTo>
                    <a:pt x="3688080" y="2336292"/>
                  </a:lnTo>
                  <a:lnTo>
                    <a:pt x="3619500" y="2340864"/>
                  </a:lnTo>
                  <a:lnTo>
                    <a:pt x="3613035" y="2343086"/>
                  </a:lnTo>
                  <a:lnTo>
                    <a:pt x="3607879" y="2347150"/>
                  </a:lnTo>
                  <a:lnTo>
                    <a:pt x="3604704" y="2352662"/>
                  </a:lnTo>
                  <a:lnTo>
                    <a:pt x="3604260" y="2359152"/>
                  </a:lnTo>
                  <a:lnTo>
                    <a:pt x="3604260" y="2368296"/>
                  </a:lnTo>
                  <a:lnTo>
                    <a:pt x="3611880" y="2375916"/>
                  </a:lnTo>
                  <a:lnTo>
                    <a:pt x="3622548" y="2375916"/>
                  </a:lnTo>
                  <a:lnTo>
                    <a:pt x="3689604" y="2369820"/>
                  </a:lnTo>
                  <a:lnTo>
                    <a:pt x="3700272" y="2368296"/>
                  </a:lnTo>
                  <a:lnTo>
                    <a:pt x="3706368" y="2360676"/>
                  </a:lnTo>
                  <a:lnTo>
                    <a:pt x="3706368" y="2351532"/>
                  </a:lnTo>
                  <a:close/>
                </a:path>
                <a:path w="8159750" h="2493645">
                  <a:moveTo>
                    <a:pt x="3842004" y="2340864"/>
                  </a:moveTo>
                  <a:lnTo>
                    <a:pt x="3840645" y="2334412"/>
                  </a:lnTo>
                  <a:lnTo>
                    <a:pt x="3836860" y="2329243"/>
                  </a:lnTo>
                  <a:lnTo>
                    <a:pt x="3831069" y="2326081"/>
                  </a:lnTo>
                  <a:lnTo>
                    <a:pt x="3823716" y="2325624"/>
                  </a:lnTo>
                  <a:lnTo>
                    <a:pt x="3756660" y="2330196"/>
                  </a:lnTo>
                  <a:lnTo>
                    <a:pt x="3745992" y="2330196"/>
                  </a:lnTo>
                  <a:lnTo>
                    <a:pt x="3739896" y="2339340"/>
                  </a:lnTo>
                  <a:lnTo>
                    <a:pt x="3739896" y="2348484"/>
                  </a:lnTo>
                  <a:lnTo>
                    <a:pt x="3742105" y="2354948"/>
                  </a:lnTo>
                  <a:lnTo>
                    <a:pt x="3746182" y="2360104"/>
                  </a:lnTo>
                  <a:lnTo>
                    <a:pt x="3751681" y="2363279"/>
                  </a:lnTo>
                  <a:lnTo>
                    <a:pt x="3758184" y="2363724"/>
                  </a:lnTo>
                  <a:lnTo>
                    <a:pt x="3826764" y="2359152"/>
                  </a:lnTo>
                  <a:lnTo>
                    <a:pt x="3833215" y="2357590"/>
                  </a:lnTo>
                  <a:lnTo>
                    <a:pt x="3838384" y="2353437"/>
                  </a:lnTo>
                  <a:lnTo>
                    <a:pt x="3841546" y="2347582"/>
                  </a:lnTo>
                  <a:lnTo>
                    <a:pt x="3842004" y="2340864"/>
                  </a:lnTo>
                  <a:close/>
                </a:path>
                <a:path w="8159750" h="2493645">
                  <a:moveTo>
                    <a:pt x="3979164" y="2330196"/>
                  </a:moveTo>
                  <a:lnTo>
                    <a:pt x="3977589" y="2323744"/>
                  </a:lnTo>
                  <a:lnTo>
                    <a:pt x="3973449" y="2318575"/>
                  </a:lnTo>
                  <a:lnTo>
                    <a:pt x="3967581" y="2315413"/>
                  </a:lnTo>
                  <a:lnTo>
                    <a:pt x="3960876" y="2314956"/>
                  </a:lnTo>
                  <a:lnTo>
                    <a:pt x="3892296" y="2319528"/>
                  </a:lnTo>
                  <a:lnTo>
                    <a:pt x="3877056" y="2346960"/>
                  </a:lnTo>
                  <a:lnTo>
                    <a:pt x="3886200" y="2354580"/>
                  </a:lnTo>
                  <a:lnTo>
                    <a:pt x="3895344" y="2354580"/>
                  </a:lnTo>
                  <a:lnTo>
                    <a:pt x="3963924" y="2348484"/>
                  </a:lnTo>
                  <a:lnTo>
                    <a:pt x="3970375" y="2346922"/>
                  </a:lnTo>
                  <a:lnTo>
                    <a:pt x="3975544" y="2342769"/>
                  </a:lnTo>
                  <a:lnTo>
                    <a:pt x="3978706" y="2336914"/>
                  </a:lnTo>
                  <a:lnTo>
                    <a:pt x="3979164" y="2330196"/>
                  </a:lnTo>
                  <a:close/>
                </a:path>
                <a:path w="8159750" h="2493645">
                  <a:moveTo>
                    <a:pt x="4116324" y="2319528"/>
                  </a:moveTo>
                  <a:lnTo>
                    <a:pt x="4114800" y="2310384"/>
                  </a:lnTo>
                  <a:lnTo>
                    <a:pt x="4107180" y="2302764"/>
                  </a:lnTo>
                  <a:lnTo>
                    <a:pt x="4098036" y="2302764"/>
                  </a:lnTo>
                  <a:lnTo>
                    <a:pt x="4029456" y="2308860"/>
                  </a:lnTo>
                  <a:lnTo>
                    <a:pt x="4014216" y="2327148"/>
                  </a:lnTo>
                  <a:lnTo>
                    <a:pt x="4014216" y="2336292"/>
                  </a:lnTo>
                  <a:lnTo>
                    <a:pt x="4021836" y="2343912"/>
                  </a:lnTo>
                  <a:lnTo>
                    <a:pt x="4032504" y="2343912"/>
                  </a:lnTo>
                  <a:lnTo>
                    <a:pt x="4101084" y="2337816"/>
                  </a:lnTo>
                  <a:lnTo>
                    <a:pt x="4110228" y="2336292"/>
                  </a:lnTo>
                  <a:lnTo>
                    <a:pt x="4116324" y="2328672"/>
                  </a:lnTo>
                  <a:lnTo>
                    <a:pt x="4116324" y="2319528"/>
                  </a:lnTo>
                  <a:close/>
                </a:path>
                <a:path w="8159750" h="2493645">
                  <a:moveTo>
                    <a:pt x="4251960" y="2299716"/>
                  </a:moveTo>
                  <a:lnTo>
                    <a:pt x="4244340" y="2292096"/>
                  </a:lnTo>
                  <a:lnTo>
                    <a:pt x="4232148" y="2292096"/>
                  </a:lnTo>
                  <a:lnTo>
                    <a:pt x="4165092" y="2298192"/>
                  </a:lnTo>
                  <a:lnTo>
                    <a:pt x="4155948" y="2298192"/>
                  </a:lnTo>
                  <a:lnTo>
                    <a:pt x="4149852" y="2307336"/>
                  </a:lnTo>
                  <a:lnTo>
                    <a:pt x="4149852" y="2316480"/>
                  </a:lnTo>
                  <a:lnTo>
                    <a:pt x="4152061" y="2322944"/>
                  </a:lnTo>
                  <a:lnTo>
                    <a:pt x="4156138" y="2328100"/>
                  </a:lnTo>
                  <a:lnTo>
                    <a:pt x="4161637" y="2331275"/>
                  </a:lnTo>
                  <a:lnTo>
                    <a:pt x="4168140" y="2331720"/>
                  </a:lnTo>
                  <a:lnTo>
                    <a:pt x="4233672" y="2327148"/>
                  </a:lnTo>
                  <a:lnTo>
                    <a:pt x="4236720" y="2327148"/>
                  </a:lnTo>
                  <a:lnTo>
                    <a:pt x="4243171" y="2324938"/>
                  </a:lnTo>
                  <a:lnTo>
                    <a:pt x="4248340" y="2320861"/>
                  </a:lnTo>
                  <a:lnTo>
                    <a:pt x="4251503" y="2315362"/>
                  </a:lnTo>
                  <a:lnTo>
                    <a:pt x="4251960" y="2308860"/>
                  </a:lnTo>
                  <a:lnTo>
                    <a:pt x="4251960" y="2299716"/>
                  </a:lnTo>
                  <a:close/>
                </a:path>
                <a:path w="8159750" h="2493645">
                  <a:moveTo>
                    <a:pt x="4389120" y="2295144"/>
                  </a:moveTo>
                  <a:lnTo>
                    <a:pt x="4381500" y="2287524"/>
                  </a:lnTo>
                  <a:lnTo>
                    <a:pt x="4372356" y="2287524"/>
                  </a:lnTo>
                  <a:lnTo>
                    <a:pt x="4303776" y="2290572"/>
                  </a:lnTo>
                  <a:lnTo>
                    <a:pt x="4294632" y="2290572"/>
                  </a:lnTo>
                  <a:lnTo>
                    <a:pt x="4287012" y="2298192"/>
                  </a:lnTo>
                  <a:lnTo>
                    <a:pt x="4287012" y="2316480"/>
                  </a:lnTo>
                  <a:lnTo>
                    <a:pt x="4294632" y="2324100"/>
                  </a:lnTo>
                  <a:lnTo>
                    <a:pt x="4305300" y="2324100"/>
                  </a:lnTo>
                  <a:lnTo>
                    <a:pt x="4373880" y="2322576"/>
                  </a:lnTo>
                  <a:lnTo>
                    <a:pt x="4389120" y="2304288"/>
                  </a:lnTo>
                  <a:lnTo>
                    <a:pt x="4389120" y="2295144"/>
                  </a:lnTo>
                  <a:close/>
                </a:path>
                <a:path w="8159750" h="2493645">
                  <a:moveTo>
                    <a:pt x="4526280" y="2289048"/>
                  </a:moveTo>
                  <a:lnTo>
                    <a:pt x="4518660" y="2282952"/>
                  </a:lnTo>
                  <a:lnTo>
                    <a:pt x="4492752" y="2282952"/>
                  </a:lnTo>
                  <a:lnTo>
                    <a:pt x="4440936" y="2284476"/>
                  </a:lnTo>
                  <a:lnTo>
                    <a:pt x="4430268" y="2286000"/>
                  </a:lnTo>
                  <a:lnTo>
                    <a:pt x="4424172" y="2293620"/>
                  </a:lnTo>
                  <a:lnTo>
                    <a:pt x="4424172" y="2311908"/>
                  </a:lnTo>
                  <a:lnTo>
                    <a:pt x="4431792" y="2319528"/>
                  </a:lnTo>
                  <a:lnTo>
                    <a:pt x="4440936" y="2319528"/>
                  </a:lnTo>
                  <a:lnTo>
                    <a:pt x="4494276" y="2318004"/>
                  </a:lnTo>
                  <a:lnTo>
                    <a:pt x="4509516" y="2316480"/>
                  </a:lnTo>
                  <a:lnTo>
                    <a:pt x="4520184" y="2316480"/>
                  </a:lnTo>
                  <a:lnTo>
                    <a:pt x="4526280" y="2308860"/>
                  </a:lnTo>
                  <a:lnTo>
                    <a:pt x="4526280" y="2289048"/>
                  </a:lnTo>
                  <a:close/>
                </a:path>
                <a:path w="8159750" h="2493645">
                  <a:moveTo>
                    <a:pt x="4663440" y="2284476"/>
                  </a:moveTo>
                  <a:lnTo>
                    <a:pt x="4655820" y="2276856"/>
                  </a:lnTo>
                  <a:lnTo>
                    <a:pt x="4645152" y="2276856"/>
                  </a:lnTo>
                  <a:lnTo>
                    <a:pt x="4576572" y="2279904"/>
                  </a:lnTo>
                  <a:lnTo>
                    <a:pt x="4561332" y="2298192"/>
                  </a:lnTo>
                  <a:lnTo>
                    <a:pt x="4561332" y="2307336"/>
                  </a:lnTo>
                  <a:lnTo>
                    <a:pt x="4568952" y="2314956"/>
                  </a:lnTo>
                  <a:lnTo>
                    <a:pt x="4578096" y="2313432"/>
                  </a:lnTo>
                  <a:lnTo>
                    <a:pt x="4646676" y="2311908"/>
                  </a:lnTo>
                  <a:lnTo>
                    <a:pt x="4657344" y="2310384"/>
                  </a:lnTo>
                  <a:lnTo>
                    <a:pt x="4663440" y="2302764"/>
                  </a:lnTo>
                  <a:lnTo>
                    <a:pt x="4663440" y="2284476"/>
                  </a:lnTo>
                  <a:close/>
                </a:path>
                <a:path w="8159750" h="2493645">
                  <a:moveTo>
                    <a:pt x="4800600" y="2287524"/>
                  </a:moveTo>
                  <a:lnTo>
                    <a:pt x="4799241" y="2281072"/>
                  </a:lnTo>
                  <a:lnTo>
                    <a:pt x="4795456" y="2275903"/>
                  </a:lnTo>
                  <a:lnTo>
                    <a:pt x="4789665" y="2272741"/>
                  </a:lnTo>
                  <a:lnTo>
                    <a:pt x="4782312" y="2272284"/>
                  </a:lnTo>
                  <a:lnTo>
                    <a:pt x="4753356" y="2272284"/>
                  </a:lnTo>
                  <a:lnTo>
                    <a:pt x="4713732" y="2273808"/>
                  </a:lnTo>
                  <a:lnTo>
                    <a:pt x="4698492" y="2292096"/>
                  </a:lnTo>
                  <a:lnTo>
                    <a:pt x="4698492" y="2301240"/>
                  </a:lnTo>
                  <a:lnTo>
                    <a:pt x="4706112" y="2308860"/>
                  </a:lnTo>
                  <a:lnTo>
                    <a:pt x="4715256" y="2308860"/>
                  </a:lnTo>
                  <a:lnTo>
                    <a:pt x="4754880" y="2307336"/>
                  </a:lnTo>
                  <a:lnTo>
                    <a:pt x="4783836" y="2305812"/>
                  </a:lnTo>
                  <a:lnTo>
                    <a:pt x="4792980" y="2305812"/>
                  </a:lnTo>
                  <a:lnTo>
                    <a:pt x="4800600" y="2298192"/>
                  </a:lnTo>
                  <a:lnTo>
                    <a:pt x="4800600" y="2287524"/>
                  </a:lnTo>
                  <a:close/>
                </a:path>
                <a:path w="8159750" h="2493645">
                  <a:moveTo>
                    <a:pt x="4937760" y="2273808"/>
                  </a:moveTo>
                  <a:lnTo>
                    <a:pt x="4928616" y="2266188"/>
                  </a:lnTo>
                  <a:lnTo>
                    <a:pt x="4919472" y="2266188"/>
                  </a:lnTo>
                  <a:lnTo>
                    <a:pt x="4850892" y="2269236"/>
                  </a:lnTo>
                  <a:lnTo>
                    <a:pt x="4841748" y="2269236"/>
                  </a:lnTo>
                  <a:lnTo>
                    <a:pt x="4834128" y="2276856"/>
                  </a:lnTo>
                  <a:lnTo>
                    <a:pt x="4834128" y="2287524"/>
                  </a:lnTo>
                  <a:lnTo>
                    <a:pt x="4836338" y="2293988"/>
                  </a:lnTo>
                  <a:lnTo>
                    <a:pt x="4840414" y="2299144"/>
                  </a:lnTo>
                  <a:lnTo>
                    <a:pt x="4845913" y="2302319"/>
                  </a:lnTo>
                  <a:lnTo>
                    <a:pt x="4852416" y="2302764"/>
                  </a:lnTo>
                  <a:lnTo>
                    <a:pt x="4920996" y="2301240"/>
                  </a:lnTo>
                  <a:lnTo>
                    <a:pt x="4930140" y="2301240"/>
                  </a:lnTo>
                  <a:lnTo>
                    <a:pt x="4937760" y="2292096"/>
                  </a:lnTo>
                  <a:lnTo>
                    <a:pt x="4937760" y="2273808"/>
                  </a:lnTo>
                  <a:close/>
                </a:path>
                <a:path w="8159750" h="2493645">
                  <a:moveTo>
                    <a:pt x="5074920" y="2278380"/>
                  </a:moveTo>
                  <a:lnTo>
                    <a:pt x="5073396" y="2267712"/>
                  </a:lnTo>
                  <a:lnTo>
                    <a:pt x="5065776" y="2261616"/>
                  </a:lnTo>
                  <a:lnTo>
                    <a:pt x="5056632" y="2261616"/>
                  </a:lnTo>
                  <a:lnTo>
                    <a:pt x="5013960" y="2263140"/>
                  </a:lnTo>
                  <a:lnTo>
                    <a:pt x="4988052" y="2264664"/>
                  </a:lnTo>
                  <a:lnTo>
                    <a:pt x="4978908" y="2264664"/>
                  </a:lnTo>
                  <a:lnTo>
                    <a:pt x="4971288" y="2272284"/>
                  </a:lnTo>
                  <a:lnTo>
                    <a:pt x="4971288" y="2281428"/>
                  </a:lnTo>
                  <a:lnTo>
                    <a:pt x="4973498" y="2288768"/>
                  </a:lnTo>
                  <a:lnTo>
                    <a:pt x="4977574" y="2294382"/>
                  </a:lnTo>
                  <a:lnTo>
                    <a:pt x="4983073" y="2297722"/>
                  </a:lnTo>
                  <a:lnTo>
                    <a:pt x="4989576" y="2298192"/>
                  </a:lnTo>
                  <a:lnTo>
                    <a:pt x="5015484" y="2298192"/>
                  </a:lnTo>
                  <a:lnTo>
                    <a:pt x="5058156" y="2295144"/>
                  </a:lnTo>
                  <a:lnTo>
                    <a:pt x="5067300" y="2295144"/>
                  </a:lnTo>
                  <a:lnTo>
                    <a:pt x="5074920" y="2287524"/>
                  </a:lnTo>
                  <a:lnTo>
                    <a:pt x="5074920" y="2278380"/>
                  </a:lnTo>
                  <a:close/>
                </a:path>
                <a:path w="8159750" h="2493645">
                  <a:moveTo>
                    <a:pt x="5212080" y="2270760"/>
                  </a:moveTo>
                  <a:lnTo>
                    <a:pt x="5209857" y="2264308"/>
                  </a:lnTo>
                  <a:lnTo>
                    <a:pt x="5205793" y="2259139"/>
                  </a:lnTo>
                  <a:lnTo>
                    <a:pt x="5200281" y="2255977"/>
                  </a:lnTo>
                  <a:lnTo>
                    <a:pt x="5193792" y="2255520"/>
                  </a:lnTo>
                  <a:lnTo>
                    <a:pt x="5125212" y="2258568"/>
                  </a:lnTo>
                  <a:lnTo>
                    <a:pt x="5116068" y="2258568"/>
                  </a:lnTo>
                  <a:lnTo>
                    <a:pt x="5108448" y="2266188"/>
                  </a:lnTo>
                  <a:lnTo>
                    <a:pt x="5108448" y="2276856"/>
                  </a:lnTo>
                  <a:lnTo>
                    <a:pt x="5110010" y="2283320"/>
                  </a:lnTo>
                  <a:lnTo>
                    <a:pt x="5114163" y="2288476"/>
                  </a:lnTo>
                  <a:lnTo>
                    <a:pt x="5120017" y="2291651"/>
                  </a:lnTo>
                  <a:lnTo>
                    <a:pt x="5126736" y="2292096"/>
                  </a:lnTo>
                  <a:lnTo>
                    <a:pt x="5195316" y="2289048"/>
                  </a:lnTo>
                  <a:lnTo>
                    <a:pt x="5204460" y="2289048"/>
                  </a:lnTo>
                  <a:lnTo>
                    <a:pt x="5212080" y="2281428"/>
                  </a:lnTo>
                  <a:lnTo>
                    <a:pt x="5212080" y="2270760"/>
                  </a:lnTo>
                  <a:close/>
                </a:path>
                <a:path w="8159750" h="2493645">
                  <a:moveTo>
                    <a:pt x="5347716" y="2255520"/>
                  </a:moveTo>
                  <a:lnTo>
                    <a:pt x="5340096" y="2247900"/>
                  </a:lnTo>
                  <a:lnTo>
                    <a:pt x="5330952" y="2247900"/>
                  </a:lnTo>
                  <a:lnTo>
                    <a:pt x="5274564" y="2250948"/>
                  </a:lnTo>
                  <a:lnTo>
                    <a:pt x="5262372" y="2252472"/>
                  </a:lnTo>
                  <a:lnTo>
                    <a:pt x="5253228" y="2252472"/>
                  </a:lnTo>
                  <a:lnTo>
                    <a:pt x="5245608" y="2260092"/>
                  </a:lnTo>
                  <a:lnTo>
                    <a:pt x="5245608" y="2279904"/>
                  </a:lnTo>
                  <a:lnTo>
                    <a:pt x="5254752" y="2286000"/>
                  </a:lnTo>
                  <a:lnTo>
                    <a:pt x="5276088" y="2286000"/>
                  </a:lnTo>
                  <a:lnTo>
                    <a:pt x="5332476" y="2282952"/>
                  </a:lnTo>
                  <a:lnTo>
                    <a:pt x="5347716" y="2264664"/>
                  </a:lnTo>
                  <a:lnTo>
                    <a:pt x="5347716" y="2255520"/>
                  </a:lnTo>
                  <a:close/>
                </a:path>
                <a:path w="8159750" h="2493645">
                  <a:moveTo>
                    <a:pt x="5484876" y="2257044"/>
                  </a:moveTo>
                  <a:lnTo>
                    <a:pt x="5483517" y="2250592"/>
                  </a:lnTo>
                  <a:lnTo>
                    <a:pt x="5479732" y="2245423"/>
                  </a:lnTo>
                  <a:lnTo>
                    <a:pt x="5473941" y="2242261"/>
                  </a:lnTo>
                  <a:lnTo>
                    <a:pt x="5466588" y="2241804"/>
                  </a:lnTo>
                  <a:lnTo>
                    <a:pt x="5399532" y="2244852"/>
                  </a:lnTo>
                  <a:lnTo>
                    <a:pt x="5388864" y="2244852"/>
                  </a:lnTo>
                  <a:lnTo>
                    <a:pt x="5382768" y="2253996"/>
                  </a:lnTo>
                  <a:lnTo>
                    <a:pt x="5382768" y="2263140"/>
                  </a:lnTo>
                  <a:lnTo>
                    <a:pt x="5384114" y="2269604"/>
                  </a:lnTo>
                  <a:lnTo>
                    <a:pt x="5387911" y="2274760"/>
                  </a:lnTo>
                  <a:lnTo>
                    <a:pt x="5393690" y="2277935"/>
                  </a:lnTo>
                  <a:lnTo>
                    <a:pt x="5401056" y="2278380"/>
                  </a:lnTo>
                  <a:lnTo>
                    <a:pt x="5469636" y="2275332"/>
                  </a:lnTo>
                  <a:lnTo>
                    <a:pt x="5476087" y="2273770"/>
                  </a:lnTo>
                  <a:lnTo>
                    <a:pt x="5481256" y="2269617"/>
                  </a:lnTo>
                  <a:lnTo>
                    <a:pt x="5484419" y="2263762"/>
                  </a:lnTo>
                  <a:lnTo>
                    <a:pt x="5484876" y="2257044"/>
                  </a:lnTo>
                  <a:close/>
                </a:path>
                <a:path w="8159750" h="2493645">
                  <a:moveTo>
                    <a:pt x="5622036" y="2241804"/>
                  </a:moveTo>
                  <a:lnTo>
                    <a:pt x="5614416" y="2234184"/>
                  </a:lnTo>
                  <a:lnTo>
                    <a:pt x="5603748" y="2234184"/>
                  </a:lnTo>
                  <a:lnTo>
                    <a:pt x="5535168" y="2237232"/>
                  </a:lnTo>
                  <a:lnTo>
                    <a:pt x="5519928" y="2255520"/>
                  </a:lnTo>
                  <a:lnTo>
                    <a:pt x="5519928" y="2264664"/>
                  </a:lnTo>
                  <a:lnTo>
                    <a:pt x="5527548" y="2272284"/>
                  </a:lnTo>
                  <a:lnTo>
                    <a:pt x="5536692" y="2272284"/>
                  </a:lnTo>
                  <a:lnTo>
                    <a:pt x="5605272" y="2269236"/>
                  </a:lnTo>
                  <a:lnTo>
                    <a:pt x="5615940" y="2267712"/>
                  </a:lnTo>
                  <a:lnTo>
                    <a:pt x="5622036" y="2260092"/>
                  </a:lnTo>
                  <a:lnTo>
                    <a:pt x="5622036" y="2241804"/>
                  </a:lnTo>
                  <a:close/>
                </a:path>
                <a:path w="8159750" h="2493645">
                  <a:moveTo>
                    <a:pt x="5759196" y="2235708"/>
                  </a:moveTo>
                  <a:lnTo>
                    <a:pt x="5750052" y="2228088"/>
                  </a:lnTo>
                  <a:lnTo>
                    <a:pt x="5740908" y="2228088"/>
                  </a:lnTo>
                  <a:lnTo>
                    <a:pt x="5672328" y="2231136"/>
                  </a:lnTo>
                  <a:lnTo>
                    <a:pt x="5657088" y="2249424"/>
                  </a:lnTo>
                  <a:lnTo>
                    <a:pt x="5657088" y="2258568"/>
                  </a:lnTo>
                  <a:lnTo>
                    <a:pt x="5664708" y="2266188"/>
                  </a:lnTo>
                  <a:lnTo>
                    <a:pt x="5673852" y="2266188"/>
                  </a:lnTo>
                  <a:lnTo>
                    <a:pt x="5742432" y="2263140"/>
                  </a:lnTo>
                  <a:lnTo>
                    <a:pt x="5751576" y="2261616"/>
                  </a:lnTo>
                  <a:lnTo>
                    <a:pt x="5759196" y="2253996"/>
                  </a:lnTo>
                  <a:lnTo>
                    <a:pt x="5759196" y="2235708"/>
                  </a:lnTo>
                  <a:close/>
                </a:path>
                <a:path w="8159750" h="2493645">
                  <a:moveTo>
                    <a:pt x="5896356" y="2234184"/>
                  </a:moveTo>
                  <a:lnTo>
                    <a:pt x="5888736" y="2226564"/>
                  </a:lnTo>
                  <a:lnTo>
                    <a:pt x="5800344" y="2226564"/>
                  </a:lnTo>
                  <a:lnTo>
                    <a:pt x="5792724" y="2234184"/>
                  </a:lnTo>
                  <a:lnTo>
                    <a:pt x="5792724" y="2252472"/>
                  </a:lnTo>
                  <a:lnTo>
                    <a:pt x="5800344" y="2260092"/>
                  </a:lnTo>
                  <a:lnTo>
                    <a:pt x="5888736" y="2260092"/>
                  </a:lnTo>
                  <a:lnTo>
                    <a:pt x="5896356" y="2252472"/>
                  </a:lnTo>
                  <a:lnTo>
                    <a:pt x="5896356" y="2234184"/>
                  </a:lnTo>
                  <a:close/>
                </a:path>
                <a:path w="8159750" h="2493645">
                  <a:moveTo>
                    <a:pt x="6033516" y="2234184"/>
                  </a:moveTo>
                  <a:lnTo>
                    <a:pt x="6025896" y="2226564"/>
                  </a:lnTo>
                  <a:lnTo>
                    <a:pt x="5937504" y="2226564"/>
                  </a:lnTo>
                  <a:lnTo>
                    <a:pt x="5929884" y="2234184"/>
                  </a:lnTo>
                  <a:lnTo>
                    <a:pt x="5929884" y="2252472"/>
                  </a:lnTo>
                  <a:lnTo>
                    <a:pt x="5937504" y="2260092"/>
                  </a:lnTo>
                  <a:lnTo>
                    <a:pt x="6025896" y="2260092"/>
                  </a:lnTo>
                  <a:lnTo>
                    <a:pt x="6033516" y="2252472"/>
                  </a:lnTo>
                  <a:lnTo>
                    <a:pt x="6033516" y="2234184"/>
                  </a:lnTo>
                  <a:close/>
                </a:path>
                <a:path w="8159750" h="2493645">
                  <a:moveTo>
                    <a:pt x="6170676" y="2234184"/>
                  </a:moveTo>
                  <a:lnTo>
                    <a:pt x="6163056" y="2226564"/>
                  </a:lnTo>
                  <a:lnTo>
                    <a:pt x="6074664" y="2226564"/>
                  </a:lnTo>
                  <a:lnTo>
                    <a:pt x="6067044" y="2234184"/>
                  </a:lnTo>
                  <a:lnTo>
                    <a:pt x="6067044" y="2252472"/>
                  </a:lnTo>
                  <a:lnTo>
                    <a:pt x="6074664" y="2260092"/>
                  </a:lnTo>
                  <a:lnTo>
                    <a:pt x="6163056" y="2260092"/>
                  </a:lnTo>
                  <a:lnTo>
                    <a:pt x="6170676" y="2252472"/>
                  </a:lnTo>
                  <a:lnTo>
                    <a:pt x="6170676" y="2234184"/>
                  </a:lnTo>
                  <a:close/>
                </a:path>
                <a:path w="8159750" h="2493645">
                  <a:moveTo>
                    <a:pt x="6307836" y="2234184"/>
                  </a:moveTo>
                  <a:lnTo>
                    <a:pt x="6300216" y="2226564"/>
                  </a:lnTo>
                  <a:lnTo>
                    <a:pt x="6211824" y="2226564"/>
                  </a:lnTo>
                  <a:lnTo>
                    <a:pt x="6204204" y="2234184"/>
                  </a:lnTo>
                  <a:lnTo>
                    <a:pt x="6204204" y="2252472"/>
                  </a:lnTo>
                  <a:lnTo>
                    <a:pt x="6211824" y="2260092"/>
                  </a:lnTo>
                  <a:lnTo>
                    <a:pt x="6300216" y="2260092"/>
                  </a:lnTo>
                  <a:lnTo>
                    <a:pt x="6307836" y="2252472"/>
                  </a:lnTo>
                  <a:lnTo>
                    <a:pt x="6307836" y="2234184"/>
                  </a:lnTo>
                  <a:close/>
                </a:path>
                <a:path w="8159750" h="2493645">
                  <a:moveTo>
                    <a:pt x="6444996" y="2234184"/>
                  </a:moveTo>
                  <a:lnTo>
                    <a:pt x="6437376" y="2226564"/>
                  </a:lnTo>
                  <a:lnTo>
                    <a:pt x="6348984" y="2226564"/>
                  </a:lnTo>
                  <a:lnTo>
                    <a:pt x="6341364" y="2234184"/>
                  </a:lnTo>
                  <a:lnTo>
                    <a:pt x="6341364" y="2252472"/>
                  </a:lnTo>
                  <a:lnTo>
                    <a:pt x="6348984" y="2260092"/>
                  </a:lnTo>
                  <a:lnTo>
                    <a:pt x="6437376" y="2260092"/>
                  </a:lnTo>
                  <a:lnTo>
                    <a:pt x="6444996" y="2252472"/>
                  </a:lnTo>
                  <a:lnTo>
                    <a:pt x="6444996" y="2234184"/>
                  </a:lnTo>
                  <a:close/>
                </a:path>
                <a:path w="8159750" h="2493645">
                  <a:moveTo>
                    <a:pt x="6582156" y="2234184"/>
                  </a:moveTo>
                  <a:lnTo>
                    <a:pt x="6574536" y="2226564"/>
                  </a:lnTo>
                  <a:lnTo>
                    <a:pt x="6486144" y="2226564"/>
                  </a:lnTo>
                  <a:lnTo>
                    <a:pt x="6478524" y="2234184"/>
                  </a:lnTo>
                  <a:lnTo>
                    <a:pt x="6478524" y="2252472"/>
                  </a:lnTo>
                  <a:lnTo>
                    <a:pt x="6486144" y="2260092"/>
                  </a:lnTo>
                  <a:lnTo>
                    <a:pt x="6574536" y="2260092"/>
                  </a:lnTo>
                  <a:lnTo>
                    <a:pt x="6582156" y="2252472"/>
                  </a:lnTo>
                  <a:lnTo>
                    <a:pt x="6582156" y="2234184"/>
                  </a:lnTo>
                  <a:close/>
                </a:path>
                <a:path w="8159750" h="2493645">
                  <a:moveTo>
                    <a:pt x="6719316" y="2234184"/>
                  </a:moveTo>
                  <a:lnTo>
                    <a:pt x="6710172" y="2226564"/>
                  </a:lnTo>
                  <a:lnTo>
                    <a:pt x="6623304" y="2226564"/>
                  </a:lnTo>
                  <a:lnTo>
                    <a:pt x="6615684" y="2234184"/>
                  </a:lnTo>
                  <a:lnTo>
                    <a:pt x="6615684" y="2252472"/>
                  </a:lnTo>
                  <a:lnTo>
                    <a:pt x="6623304" y="2260092"/>
                  </a:lnTo>
                  <a:lnTo>
                    <a:pt x="6710172" y="2260092"/>
                  </a:lnTo>
                  <a:lnTo>
                    <a:pt x="6719316" y="2252472"/>
                  </a:lnTo>
                  <a:lnTo>
                    <a:pt x="6719316" y="2234184"/>
                  </a:lnTo>
                  <a:close/>
                </a:path>
                <a:path w="8159750" h="2493645">
                  <a:moveTo>
                    <a:pt x="6854952" y="2234184"/>
                  </a:moveTo>
                  <a:lnTo>
                    <a:pt x="6847332" y="2226564"/>
                  </a:lnTo>
                  <a:lnTo>
                    <a:pt x="6760464" y="2226564"/>
                  </a:lnTo>
                  <a:lnTo>
                    <a:pt x="6752844" y="2234184"/>
                  </a:lnTo>
                  <a:lnTo>
                    <a:pt x="6752844" y="2252472"/>
                  </a:lnTo>
                  <a:lnTo>
                    <a:pt x="6760464" y="2260092"/>
                  </a:lnTo>
                  <a:lnTo>
                    <a:pt x="6847332" y="2260092"/>
                  </a:lnTo>
                  <a:lnTo>
                    <a:pt x="6854952" y="2252472"/>
                  </a:lnTo>
                  <a:lnTo>
                    <a:pt x="6854952" y="2234184"/>
                  </a:lnTo>
                  <a:close/>
                </a:path>
                <a:path w="8159750" h="2493645">
                  <a:moveTo>
                    <a:pt x="6992112" y="2234184"/>
                  </a:moveTo>
                  <a:lnTo>
                    <a:pt x="6984492" y="2226564"/>
                  </a:lnTo>
                  <a:lnTo>
                    <a:pt x="6897624" y="2226564"/>
                  </a:lnTo>
                  <a:lnTo>
                    <a:pt x="6890004" y="2234184"/>
                  </a:lnTo>
                  <a:lnTo>
                    <a:pt x="6890004" y="2252472"/>
                  </a:lnTo>
                  <a:lnTo>
                    <a:pt x="6897624" y="2260092"/>
                  </a:lnTo>
                  <a:lnTo>
                    <a:pt x="6984492" y="2260092"/>
                  </a:lnTo>
                  <a:lnTo>
                    <a:pt x="6992112" y="2252472"/>
                  </a:lnTo>
                  <a:lnTo>
                    <a:pt x="6992112" y="2234184"/>
                  </a:lnTo>
                  <a:close/>
                </a:path>
                <a:path w="8159750" h="2493645">
                  <a:moveTo>
                    <a:pt x="7129272" y="2234184"/>
                  </a:moveTo>
                  <a:lnTo>
                    <a:pt x="7121652" y="2226564"/>
                  </a:lnTo>
                  <a:lnTo>
                    <a:pt x="7034784" y="2226564"/>
                  </a:lnTo>
                  <a:lnTo>
                    <a:pt x="7027164" y="2234184"/>
                  </a:lnTo>
                  <a:lnTo>
                    <a:pt x="7027164" y="2252472"/>
                  </a:lnTo>
                  <a:lnTo>
                    <a:pt x="7034784" y="2260092"/>
                  </a:lnTo>
                  <a:lnTo>
                    <a:pt x="7121652" y="2260092"/>
                  </a:lnTo>
                  <a:lnTo>
                    <a:pt x="7129272" y="2252472"/>
                  </a:lnTo>
                  <a:lnTo>
                    <a:pt x="7129272" y="2234184"/>
                  </a:lnTo>
                  <a:close/>
                </a:path>
                <a:path w="8159750" h="2493645">
                  <a:moveTo>
                    <a:pt x="7266432" y="2234184"/>
                  </a:moveTo>
                  <a:lnTo>
                    <a:pt x="7258812" y="2226564"/>
                  </a:lnTo>
                  <a:lnTo>
                    <a:pt x="7171944" y="2226564"/>
                  </a:lnTo>
                  <a:lnTo>
                    <a:pt x="7164324" y="2234184"/>
                  </a:lnTo>
                  <a:lnTo>
                    <a:pt x="7164324" y="2252472"/>
                  </a:lnTo>
                  <a:lnTo>
                    <a:pt x="7171944" y="2260092"/>
                  </a:lnTo>
                  <a:lnTo>
                    <a:pt x="7258812" y="2260092"/>
                  </a:lnTo>
                  <a:lnTo>
                    <a:pt x="7266432" y="2252472"/>
                  </a:lnTo>
                  <a:lnTo>
                    <a:pt x="7266432" y="2234184"/>
                  </a:lnTo>
                  <a:close/>
                </a:path>
                <a:path w="8159750" h="2493645">
                  <a:moveTo>
                    <a:pt x="7403592" y="2234184"/>
                  </a:moveTo>
                  <a:lnTo>
                    <a:pt x="7395972" y="2226564"/>
                  </a:lnTo>
                  <a:lnTo>
                    <a:pt x="7309104" y="2226564"/>
                  </a:lnTo>
                  <a:lnTo>
                    <a:pt x="7301484" y="2234184"/>
                  </a:lnTo>
                  <a:lnTo>
                    <a:pt x="7301484" y="2252472"/>
                  </a:lnTo>
                  <a:lnTo>
                    <a:pt x="7309104" y="2260092"/>
                  </a:lnTo>
                  <a:lnTo>
                    <a:pt x="7395972" y="2260092"/>
                  </a:lnTo>
                  <a:lnTo>
                    <a:pt x="7403592" y="2252472"/>
                  </a:lnTo>
                  <a:lnTo>
                    <a:pt x="7403592" y="2234184"/>
                  </a:lnTo>
                  <a:close/>
                </a:path>
                <a:path w="8159750" h="2493645">
                  <a:moveTo>
                    <a:pt x="7540752" y="2234184"/>
                  </a:moveTo>
                  <a:lnTo>
                    <a:pt x="7533132" y="2226564"/>
                  </a:lnTo>
                  <a:lnTo>
                    <a:pt x="7446264" y="2226564"/>
                  </a:lnTo>
                  <a:lnTo>
                    <a:pt x="7438644" y="2234184"/>
                  </a:lnTo>
                  <a:lnTo>
                    <a:pt x="7438644" y="2252472"/>
                  </a:lnTo>
                  <a:lnTo>
                    <a:pt x="7446264" y="2260092"/>
                  </a:lnTo>
                  <a:lnTo>
                    <a:pt x="7533132" y="2260092"/>
                  </a:lnTo>
                  <a:lnTo>
                    <a:pt x="7540752" y="2252472"/>
                  </a:lnTo>
                  <a:lnTo>
                    <a:pt x="7540752" y="2234184"/>
                  </a:lnTo>
                  <a:close/>
                </a:path>
                <a:path w="8159750" h="2493645">
                  <a:moveTo>
                    <a:pt x="7677912" y="2234184"/>
                  </a:moveTo>
                  <a:lnTo>
                    <a:pt x="7670292" y="2226564"/>
                  </a:lnTo>
                  <a:lnTo>
                    <a:pt x="7583424" y="2226564"/>
                  </a:lnTo>
                  <a:lnTo>
                    <a:pt x="7575804" y="2234184"/>
                  </a:lnTo>
                  <a:lnTo>
                    <a:pt x="7575804" y="2252472"/>
                  </a:lnTo>
                  <a:lnTo>
                    <a:pt x="7583424" y="2260092"/>
                  </a:lnTo>
                  <a:lnTo>
                    <a:pt x="7670292" y="2260092"/>
                  </a:lnTo>
                  <a:lnTo>
                    <a:pt x="7677912" y="2252472"/>
                  </a:lnTo>
                  <a:lnTo>
                    <a:pt x="7677912" y="2234184"/>
                  </a:lnTo>
                  <a:close/>
                </a:path>
                <a:path w="8159750" h="2493645">
                  <a:moveTo>
                    <a:pt x="7815072" y="2234184"/>
                  </a:moveTo>
                  <a:lnTo>
                    <a:pt x="7807452" y="2226564"/>
                  </a:lnTo>
                  <a:lnTo>
                    <a:pt x="7720584" y="2226564"/>
                  </a:lnTo>
                  <a:lnTo>
                    <a:pt x="7712964" y="2234184"/>
                  </a:lnTo>
                  <a:lnTo>
                    <a:pt x="7712964" y="2252472"/>
                  </a:lnTo>
                  <a:lnTo>
                    <a:pt x="7720584" y="2260092"/>
                  </a:lnTo>
                  <a:lnTo>
                    <a:pt x="7807452" y="2260092"/>
                  </a:lnTo>
                  <a:lnTo>
                    <a:pt x="7815072" y="2252472"/>
                  </a:lnTo>
                  <a:lnTo>
                    <a:pt x="7815072" y="2234184"/>
                  </a:lnTo>
                  <a:close/>
                </a:path>
                <a:path w="8159750" h="2493645">
                  <a:moveTo>
                    <a:pt x="7952232" y="2234184"/>
                  </a:moveTo>
                  <a:lnTo>
                    <a:pt x="7944612" y="2226564"/>
                  </a:lnTo>
                  <a:lnTo>
                    <a:pt x="7857744" y="2226564"/>
                  </a:lnTo>
                  <a:lnTo>
                    <a:pt x="7850124" y="2234184"/>
                  </a:lnTo>
                  <a:lnTo>
                    <a:pt x="7850124" y="2252472"/>
                  </a:lnTo>
                  <a:lnTo>
                    <a:pt x="7857744" y="2260092"/>
                  </a:lnTo>
                  <a:lnTo>
                    <a:pt x="7944612" y="2260092"/>
                  </a:lnTo>
                  <a:lnTo>
                    <a:pt x="7952232" y="2252472"/>
                  </a:lnTo>
                  <a:lnTo>
                    <a:pt x="7952232" y="2234184"/>
                  </a:lnTo>
                  <a:close/>
                </a:path>
                <a:path w="8159750" h="2493645">
                  <a:moveTo>
                    <a:pt x="8089392" y="2234184"/>
                  </a:moveTo>
                  <a:lnTo>
                    <a:pt x="8081772" y="2226564"/>
                  </a:lnTo>
                  <a:lnTo>
                    <a:pt x="7994904" y="2226564"/>
                  </a:lnTo>
                  <a:lnTo>
                    <a:pt x="7985760" y="2234184"/>
                  </a:lnTo>
                  <a:lnTo>
                    <a:pt x="7985760" y="2252472"/>
                  </a:lnTo>
                  <a:lnTo>
                    <a:pt x="7994904" y="2260092"/>
                  </a:lnTo>
                  <a:lnTo>
                    <a:pt x="8081772" y="2260092"/>
                  </a:lnTo>
                  <a:lnTo>
                    <a:pt x="8089392" y="2252472"/>
                  </a:lnTo>
                  <a:lnTo>
                    <a:pt x="8089392" y="2234184"/>
                  </a:lnTo>
                  <a:close/>
                </a:path>
                <a:path w="8159750" h="2493645">
                  <a:moveTo>
                    <a:pt x="8159496" y="2234184"/>
                  </a:moveTo>
                  <a:lnTo>
                    <a:pt x="8151876" y="2226564"/>
                  </a:lnTo>
                  <a:lnTo>
                    <a:pt x="8130540" y="2226564"/>
                  </a:lnTo>
                  <a:lnTo>
                    <a:pt x="8122920" y="2234184"/>
                  </a:lnTo>
                  <a:lnTo>
                    <a:pt x="8122920" y="2252472"/>
                  </a:lnTo>
                  <a:lnTo>
                    <a:pt x="8130540" y="2260092"/>
                  </a:lnTo>
                  <a:lnTo>
                    <a:pt x="8151876" y="2260092"/>
                  </a:lnTo>
                  <a:lnTo>
                    <a:pt x="8159496" y="2252472"/>
                  </a:lnTo>
                  <a:lnTo>
                    <a:pt x="8159496" y="2234184"/>
                  </a:lnTo>
                  <a:close/>
                </a:path>
              </a:pathLst>
            </a:custGeom>
            <a:solidFill>
              <a:srgbClr val="006FC0"/>
            </a:solidFill>
          </p:spPr>
          <p:txBody>
            <a:bodyPr wrap="square" lIns="0" tIns="0" rIns="0" bIns="0" rtlCol="0"/>
            <a:lstStyle/>
            <a:p>
              <a:endParaRPr/>
            </a:p>
          </p:txBody>
        </p:sp>
        <p:pic>
          <p:nvPicPr>
            <p:cNvPr id="97" name="object 96">
              <a:extLst>
                <a:ext uri="{FF2B5EF4-FFF2-40B4-BE49-F238E27FC236}">
                  <a16:creationId xmlns:a16="http://schemas.microsoft.com/office/drawing/2014/main" id="{9A06D7D8-F629-0F5E-E4B7-8D69563A714A}"/>
                </a:ext>
              </a:extLst>
            </p:cNvPr>
            <p:cNvPicPr/>
            <p:nvPr/>
          </p:nvPicPr>
          <p:blipFill>
            <a:blip r:embed="rId2" cstate="print"/>
            <a:stretch>
              <a:fillRect/>
            </a:stretch>
          </p:blipFill>
          <p:spPr>
            <a:xfrm>
              <a:off x="3925823" y="4684776"/>
              <a:ext cx="109727" cy="109727"/>
            </a:xfrm>
            <a:prstGeom prst="rect">
              <a:avLst/>
            </a:prstGeom>
          </p:spPr>
        </p:pic>
        <p:pic>
          <p:nvPicPr>
            <p:cNvPr id="98" name="object 97">
              <a:extLst>
                <a:ext uri="{FF2B5EF4-FFF2-40B4-BE49-F238E27FC236}">
                  <a16:creationId xmlns:a16="http://schemas.microsoft.com/office/drawing/2014/main" id="{D77E0663-F8F6-B894-B407-ACF19A6803CA}"/>
                </a:ext>
              </a:extLst>
            </p:cNvPr>
            <p:cNvPicPr/>
            <p:nvPr/>
          </p:nvPicPr>
          <p:blipFill>
            <a:blip r:embed="rId3" cstate="print"/>
            <a:stretch>
              <a:fillRect/>
            </a:stretch>
          </p:blipFill>
          <p:spPr>
            <a:xfrm>
              <a:off x="4707636" y="4579620"/>
              <a:ext cx="109727" cy="109727"/>
            </a:xfrm>
            <a:prstGeom prst="rect">
              <a:avLst/>
            </a:prstGeom>
          </p:spPr>
        </p:pic>
        <p:pic>
          <p:nvPicPr>
            <p:cNvPr id="99" name="object 98">
              <a:extLst>
                <a:ext uri="{FF2B5EF4-FFF2-40B4-BE49-F238E27FC236}">
                  <a16:creationId xmlns:a16="http://schemas.microsoft.com/office/drawing/2014/main" id="{8C1C639E-BEE3-F3F9-4FA3-74FC7E2DAB38}"/>
                </a:ext>
              </a:extLst>
            </p:cNvPr>
            <p:cNvPicPr/>
            <p:nvPr/>
          </p:nvPicPr>
          <p:blipFill>
            <a:blip r:embed="rId2" cstate="print"/>
            <a:stretch>
              <a:fillRect/>
            </a:stretch>
          </p:blipFill>
          <p:spPr>
            <a:xfrm>
              <a:off x="5489448" y="4518660"/>
              <a:ext cx="109727" cy="109727"/>
            </a:xfrm>
            <a:prstGeom prst="rect">
              <a:avLst/>
            </a:prstGeom>
          </p:spPr>
        </p:pic>
        <p:pic>
          <p:nvPicPr>
            <p:cNvPr id="100" name="object 99">
              <a:extLst>
                <a:ext uri="{FF2B5EF4-FFF2-40B4-BE49-F238E27FC236}">
                  <a16:creationId xmlns:a16="http://schemas.microsoft.com/office/drawing/2014/main" id="{879BBA06-DDD7-C7C0-8F60-7B80D63FD63C}"/>
                </a:ext>
              </a:extLst>
            </p:cNvPr>
            <p:cNvPicPr/>
            <p:nvPr/>
          </p:nvPicPr>
          <p:blipFill>
            <a:blip r:embed="rId4" cstate="print"/>
            <a:stretch>
              <a:fillRect/>
            </a:stretch>
          </p:blipFill>
          <p:spPr>
            <a:xfrm>
              <a:off x="6272784" y="4488179"/>
              <a:ext cx="109727" cy="109727"/>
            </a:xfrm>
            <a:prstGeom prst="rect">
              <a:avLst/>
            </a:prstGeom>
          </p:spPr>
        </p:pic>
        <p:pic>
          <p:nvPicPr>
            <p:cNvPr id="101" name="object 100">
              <a:extLst>
                <a:ext uri="{FF2B5EF4-FFF2-40B4-BE49-F238E27FC236}">
                  <a16:creationId xmlns:a16="http://schemas.microsoft.com/office/drawing/2014/main" id="{6C0F4FDE-504F-0FDB-E05B-9A3515DA668C}"/>
                </a:ext>
              </a:extLst>
            </p:cNvPr>
            <p:cNvPicPr/>
            <p:nvPr/>
          </p:nvPicPr>
          <p:blipFill>
            <a:blip r:embed="rId5" cstate="print"/>
            <a:stretch>
              <a:fillRect/>
            </a:stretch>
          </p:blipFill>
          <p:spPr>
            <a:xfrm>
              <a:off x="7054595" y="4451604"/>
              <a:ext cx="109727" cy="109727"/>
            </a:xfrm>
            <a:prstGeom prst="rect">
              <a:avLst/>
            </a:prstGeom>
          </p:spPr>
        </p:pic>
        <p:pic>
          <p:nvPicPr>
            <p:cNvPr id="102" name="object 101">
              <a:extLst>
                <a:ext uri="{FF2B5EF4-FFF2-40B4-BE49-F238E27FC236}">
                  <a16:creationId xmlns:a16="http://schemas.microsoft.com/office/drawing/2014/main" id="{FEE20621-99E8-9C2B-E9A0-A93F32D7E944}"/>
                </a:ext>
              </a:extLst>
            </p:cNvPr>
            <p:cNvPicPr/>
            <p:nvPr/>
          </p:nvPicPr>
          <p:blipFill>
            <a:blip r:embed="rId5" cstate="print"/>
            <a:stretch>
              <a:fillRect/>
            </a:stretch>
          </p:blipFill>
          <p:spPr>
            <a:xfrm>
              <a:off x="7836408" y="4451604"/>
              <a:ext cx="109727" cy="109727"/>
            </a:xfrm>
            <a:prstGeom prst="rect">
              <a:avLst/>
            </a:prstGeom>
          </p:spPr>
        </p:pic>
        <p:pic>
          <p:nvPicPr>
            <p:cNvPr id="103" name="object 102">
              <a:extLst>
                <a:ext uri="{FF2B5EF4-FFF2-40B4-BE49-F238E27FC236}">
                  <a16:creationId xmlns:a16="http://schemas.microsoft.com/office/drawing/2014/main" id="{8FE3A027-C9F4-650C-1279-46F1B649E686}"/>
                </a:ext>
              </a:extLst>
            </p:cNvPr>
            <p:cNvPicPr/>
            <p:nvPr/>
          </p:nvPicPr>
          <p:blipFill>
            <a:blip r:embed="rId6" cstate="print"/>
            <a:stretch>
              <a:fillRect/>
            </a:stretch>
          </p:blipFill>
          <p:spPr>
            <a:xfrm>
              <a:off x="8618220" y="4451604"/>
              <a:ext cx="109727" cy="109727"/>
            </a:xfrm>
            <a:prstGeom prst="rect">
              <a:avLst/>
            </a:prstGeom>
          </p:spPr>
        </p:pic>
        <p:pic>
          <p:nvPicPr>
            <p:cNvPr id="104" name="object 103">
              <a:extLst>
                <a:ext uri="{FF2B5EF4-FFF2-40B4-BE49-F238E27FC236}">
                  <a16:creationId xmlns:a16="http://schemas.microsoft.com/office/drawing/2014/main" id="{BEE8DFA5-4253-AB26-0AA0-7C94433E1632}"/>
                </a:ext>
              </a:extLst>
            </p:cNvPr>
            <p:cNvPicPr/>
            <p:nvPr/>
          </p:nvPicPr>
          <p:blipFill>
            <a:blip r:embed="rId6" cstate="print"/>
            <a:stretch>
              <a:fillRect/>
            </a:stretch>
          </p:blipFill>
          <p:spPr>
            <a:xfrm>
              <a:off x="9400032" y="4451604"/>
              <a:ext cx="109727" cy="109727"/>
            </a:xfrm>
            <a:prstGeom prst="rect">
              <a:avLst/>
            </a:prstGeom>
          </p:spPr>
        </p:pic>
        <p:sp>
          <p:nvSpPr>
            <p:cNvPr id="105" name="object 104">
              <a:extLst>
                <a:ext uri="{FF2B5EF4-FFF2-40B4-BE49-F238E27FC236}">
                  <a16:creationId xmlns:a16="http://schemas.microsoft.com/office/drawing/2014/main" id="{74A173A9-4F95-265D-47ED-592633A90CED}"/>
                </a:ext>
              </a:extLst>
            </p:cNvPr>
            <p:cNvSpPr/>
            <p:nvPr/>
          </p:nvSpPr>
          <p:spPr>
            <a:xfrm>
              <a:off x="4226051" y="5775960"/>
              <a:ext cx="5443855" cy="137160"/>
            </a:xfrm>
            <a:custGeom>
              <a:avLst/>
              <a:gdLst/>
              <a:ahLst/>
              <a:cxnLst/>
              <a:rect l="l" t="t" r="r" b="b"/>
              <a:pathLst>
                <a:path w="5443855" h="137160">
                  <a:moveTo>
                    <a:pt x="24384" y="51816"/>
                  </a:moveTo>
                  <a:lnTo>
                    <a:pt x="15240" y="51816"/>
                  </a:lnTo>
                  <a:lnTo>
                    <a:pt x="8786" y="49363"/>
                  </a:lnTo>
                  <a:lnTo>
                    <a:pt x="3619" y="44767"/>
                  </a:lnTo>
                  <a:lnTo>
                    <a:pt x="452" y="38742"/>
                  </a:lnTo>
                  <a:lnTo>
                    <a:pt x="0" y="32004"/>
                  </a:lnTo>
                  <a:lnTo>
                    <a:pt x="1524" y="22860"/>
                  </a:lnTo>
                  <a:lnTo>
                    <a:pt x="9144" y="16764"/>
                  </a:lnTo>
                  <a:lnTo>
                    <a:pt x="18288" y="16764"/>
                  </a:lnTo>
                  <a:lnTo>
                    <a:pt x="25384" y="19216"/>
                  </a:lnTo>
                  <a:lnTo>
                    <a:pt x="30480" y="23812"/>
                  </a:lnTo>
                  <a:lnTo>
                    <a:pt x="33289" y="29837"/>
                  </a:lnTo>
                  <a:lnTo>
                    <a:pt x="33528" y="36576"/>
                  </a:lnTo>
                  <a:lnTo>
                    <a:pt x="33528" y="45720"/>
                  </a:lnTo>
                  <a:lnTo>
                    <a:pt x="24384" y="51816"/>
                  </a:lnTo>
                  <a:close/>
                </a:path>
                <a:path w="5443855" h="137160">
                  <a:moveTo>
                    <a:pt x="92964" y="59436"/>
                  </a:moveTo>
                  <a:lnTo>
                    <a:pt x="83820" y="59436"/>
                  </a:lnTo>
                  <a:lnTo>
                    <a:pt x="76723" y="56983"/>
                  </a:lnTo>
                  <a:lnTo>
                    <a:pt x="71628" y="52387"/>
                  </a:lnTo>
                  <a:lnTo>
                    <a:pt x="68818" y="46362"/>
                  </a:lnTo>
                  <a:lnTo>
                    <a:pt x="68580" y="39624"/>
                  </a:lnTo>
                  <a:lnTo>
                    <a:pt x="68580" y="30480"/>
                  </a:lnTo>
                  <a:lnTo>
                    <a:pt x="77724" y="24384"/>
                  </a:lnTo>
                  <a:lnTo>
                    <a:pt x="86868" y="24384"/>
                  </a:lnTo>
                  <a:lnTo>
                    <a:pt x="93321" y="26836"/>
                  </a:lnTo>
                  <a:lnTo>
                    <a:pt x="98488" y="31432"/>
                  </a:lnTo>
                  <a:lnTo>
                    <a:pt x="101655" y="37457"/>
                  </a:lnTo>
                  <a:lnTo>
                    <a:pt x="102108" y="44196"/>
                  </a:lnTo>
                  <a:lnTo>
                    <a:pt x="100584" y="53340"/>
                  </a:lnTo>
                  <a:lnTo>
                    <a:pt x="92964" y="59436"/>
                  </a:lnTo>
                  <a:close/>
                </a:path>
                <a:path w="5443855" h="137160">
                  <a:moveTo>
                    <a:pt x="161544" y="67056"/>
                  </a:moveTo>
                  <a:lnTo>
                    <a:pt x="150876" y="67056"/>
                  </a:lnTo>
                  <a:lnTo>
                    <a:pt x="141732" y="65532"/>
                  </a:lnTo>
                  <a:lnTo>
                    <a:pt x="135636" y="56388"/>
                  </a:lnTo>
                  <a:lnTo>
                    <a:pt x="135636" y="47244"/>
                  </a:lnTo>
                  <a:lnTo>
                    <a:pt x="137160" y="38100"/>
                  </a:lnTo>
                  <a:lnTo>
                    <a:pt x="146304" y="32004"/>
                  </a:lnTo>
                  <a:lnTo>
                    <a:pt x="155448" y="32004"/>
                  </a:lnTo>
                  <a:lnTo>
                    <a:pt x="164592" y="33528"/>
                  </a:lnTo>
                  <a:lnTo>
                    <a:pt x="170688" y="41148"/>
                  </a:lnTo>
                  <a:lnTo>
                    <a:pt x="170688" y="51816"/>
                  </a:lnTo>
                  <a:lnTo>
                    <a:pt x="169164" y="60960"/>
                  </a:lnTo>
                  <a:lnTo>
                    <a:pt x="161544" y="67056"/>
                  </a:lnTo>
                  <a:close/>
                </a:path>
                <a:path w="5443855" h="137160">
                  <a:moveTo>
                    <a:pt x="228600" y="74676"/>
                  </a:moveTo>
                  <a:lnTo>
                    <a:pt x="219456" y="74676"/>
                  </a:lnTo>
                  <a:lnTo>
                    <a:pt x="213002" y="72223"/>
                  </a:lnTo>
                  <a:lnTo>
                    <a:pt x="207835" y="67627"/>
                  </a:lnTo>
                  <a:lnTo>
                    <a:pt x="204668" y="61602"/>
                  </a:lnTo>
                  <a:lnTo>
                    <a:pt x="204216" y="54864"/>
                  </a:lnTo>
                  <a:lnTo>
                    <a:pt x="205740" y="45720"/>
                  </a:lnTo>
                  <a:lnTo>
                    <a:pt x="213360" y="39624"/>
                  </a:lnTo>
                  <a:lnTo>
                    <a:pt x="224028" y="39624"/>
                  </a:lnTo>
                  <a:lnTo>
                    <a:pt x="233172" y="41148"/>
                  </a:lnTo>
                  <a:lnTo>
                    <a:pt x="239268" y="48768"/>
                  </a:lnTo>
                  <a:lnTo>
                    <a:pt x="239268" y="59436"/>
                  </a:lnTo>
                  <a:lnTo>
                    <a:pt x="237744" y="68580"/>
                  </a:lnTo>
                  <a:lnTo>
                    <a:pt x="228600" y="74676"/>
                  </a:lnTo>
                  <a:close/>
                </a:path>
                <a:path w="5443855" h="137160">
                  <a:moveTo>
                    <a:pt x="297180" y="82296"/>
                  </a:moveTo>
                  <a:lnTo>
                    <a:pt x="288036" y="82296"/>
                  </a:lnTo>
                  <a:lnTo>
                    <a:pt x="281582" y="79843"/>
                  </a:lnTo>
                  <a:lnTo>
                    <a:pt x="276415" y="75247"/>
                  </a:lnTo>
                  <a:lnTo>
                    <a:pt x="273248" y="69222"/>
                  </a:lnTo>
                  <a:lnTo>
                    <a:pt x="272796" y="62484"/>
                  </a:lnTo>
                  <a:lnTo>
                    <a:pt x="275010" y="56030"/>
                  </a:lnTo>
                  <a:lnTo>
                    <a:pt x="279082" y="50863"/>
                  </a:lnTo>
                  <a:lnTo>
                    <a:pt x="284583" y="47696"/>
                  </a:lnTo>
                  <a:lnTo>
                    <a:pt x="291084" y="47244"/>
                  </a:lnTo>
                  <a:lnTo>
                    <a:pt x="298180" y="49696"/>
                  </a:lnTo>
                  <a:lnTo>
                    <a:pt x="303276" y="54292"/>
                  </a:lnTo>
                  <a:lnTo>
                    <a:pt x="306085" y="60317"/>
                  </a:lnTo>
                  <a:lnTo>
                    <a:pt x="306324" y="67056"/>
                  </a:lnTo>
                  <a:lnTo>
                    <a:pt x="304800" y="76200"/>
                  </a:lnTo>
                  <a:lnTo>
                    <a:pt x="297180" y="82296"/>
                  </a:lnTo>
                  <a:close/>
                </a:path>
                <a:path w="5443855" h="137160">
                  <a:moveTo>
                    <a:pt x="365760" y="89916"/>
                  </a:moveTo>
                  <a:lnTo>
                    <a:pt x="355092" y="89916"/>
                  </a:lnTo>
                  <a:lnTo>
                    <a:pt x="348876" y="87463"/>
                  </a:lnTo>
                  <a:lnTo>
                    <a:pt x="344233" y="82867"/>
                  </a:lnTo>
                  <a:lnTo>
                    <a:pt x="341590" y="76842"/>
                  </a:lnTo>
                  <a:lnTo>
                    <a:pt x="341376" y="70104"/>
                  </a:lnTo>
                  <a:lnTo>
                    <a:pt x="341376" y="60960"/>
                  </a:lnTo>
                  <a:lnTo>
                    <a:pt x="350520" y="54864"/>
                  </a:lnTo>
                  <a:lnTo>
                    <a:pt x="359664" y="54864"/>
                  </a:lnTo>
                  <a:lnTo>
                    <a:pt x="366117" y="57316"/>
                  </a:lnTo>
                  <a:lnTo>
                    <a:pt x="371284" y="61912"/>
                  </a:lnTo>
                  <a:lnTo>
                    <a:pt x="374451" y="67937"/>
                  </a:lnTo>
                  <a:lnTo>
                    <a:pt x="374904" y="74676"/>
                  </a:lnTo>
                  <a:lnTo>
                    <a:pt x="373380" y="83820"/>
                  </a:lnTo>
                  <a:lnTo>
                    <a:pt x="365760" y="89916"/>
                  </a:lnTo>
                  <a:close/>
                </a:path>
                <a:path w="5443855" h="137160">
                  <a:moveTo>
                    <a:pt x="423672" y="97536"/>
                  </a:moveTo>
                  <a:lnTo>
                    <a:pt x="414528" y="96012"/>
                  </a:lnTo>
                  <a:lnTo>
                    <a:pt x="408432" y="88392"/>
                  </a:lnTo>
                  <a:lnTo>
                    <a:pt x="408432" y="79248"/>
                  </a:lnTo>
                  <a:lnTo>
                    <a:pt x="410884" y="72151"/>
                  </a:lnTo>
                  <a:lnTo>
                    <a:pt x="415480" y="67056"/>
                  </a:lnTo>
                  <a:lnTo>
                    <a:pt x="421505" y="64246"/>
                  </a:lnTo>
                  <a:lnTo>
                    <a:pt x="428244" y="64008"/>
                  </a:lnTo>
                  <a:lnTo>
                    <a:pt x="437388" y="64008"/>
                  </a:lnTo>
                  <a:lnTo>
                    <a:pt x="443484" y="73152"/>
                  </a:lnTo>
                  <a:lnTo>
                    <a:pt x="443484" y="82296"/>
                  </a:lnTo>
                  <a:lnTo>
                    <a:pt x="441031" y="88749"/>
                  </a:lnTo>
                  <a:lnTo>
                    <a:pt x="436435" y="93916"/>
                  </a:lnTo>
                  <a:lnTo>
                    <a:pt x="430410" y="97083"/>
                  </a:lnTo>
                  <a:lnTo>
                    <a:pt x="423672" y="97536"/>
                  </a:lnTo>
                  <a:close/>
                </a:path>
                <a:path w="5443855" h="137160">
                  <a:moveTo>
                    <a:pt x="492252" y="105156"/>
                  </a:moveTo>
                  <a:lnTo>
                    <a:pt x="485798" y="102941"/>
                  </a:lnTo>
                  <a:lnTo>
                    <a:pt x="480631" y="98869"/>
                  </a:lnTo>
                  <a:lnTo>
                    <a:pt x="477464" y="93368"/>
                  </a:lnTo>
                  <a:lnTo>
                    <a:pt x="477012" y="86868"/>
                  </a:lnTo>
                  <a:lnTo>
                    <a:pt x="479226" y="80414"/>
                  </a:lnTo>
                  <a:lnTo>
                    <a:pt x="483298" y="75247"/>
                  </a:lnTo>
                  <a:lnTo>
                    <a:pt x="488799" y="72080"/>
                  </a:lnTo>
                  <a:lnTo>
                    <a:pt x="495300" y="71628"/>
                  </a:lnTo>
                  <a:lnTo>
                    <a:pt x="502396" y="73842"/>
                  </a:lnTo>
                  <a:lnTo>
                    <a:pt x="507492" y="77914"/>
                  </a:lnTo>
                  <a:lnTo>
                    <a:pt x="510301" y="83415"/>
                  </a:lnTo>
                  <a:lnTo>
                    <a:pt x="510540" y="89916"/>
                  </a:lnTo>
                  <a:lnTo>
                    <a:pt x="508968" y="97012"/>
                  </a:lnTo>
                  <a:lnTo>
                    <a:pt x="504825" y="102108"/>
                  </a:lnTo>
                  <a:lnTo>
                    <a:pt x="498967" y="104917"/>
                  </a:lnTo>
                  <a:lnTo>
                    <a:pt x="492252" y="105156"/>
                  </a:lnTo>
                  <a:close/>
                </a:path>
                <a:path w="5443855" h="137160">
                  <a:moveTo>
                    <a:pt x="560832" y="112776"/>
                  </a:moveTo>
                  <a:lnTo>
                    <a:pt x="553735" y="111204"/>
                  </a:lnTo>
                  <a:lnTo>
                    <a:pt x="548640" y="107061"/>
                  </a:lnTo>
                  <a:lnTo>
                    <a:pt x="545830" y="101203"/>
                  </a:lnTo>
                  <a:lnTo>
                    <a:pt x="545592" y="94488"/>
                  </a:lnTo>
                  <a:lnTo>
                    <a:pt x="547163" y="88034"/>
                  </a:lnTo>
                  <a:lnTo>
                    <a:pt x="551307" y="82867"/>
                  </a:lnTo>
                  <a:lnTo>
                    <a:pt x="557164" y="79700"/>
                  </a:lnTo>
                  <a:lnTo>
                    <a:pt x="563880" y="79248"/>
                  </a:lnTo>
                  <a:lnTo>
                    <a:pt x="570333" y="81462"/>
                  </a:lnTo>
                  <a:lnTo>
                    <a:pt x="575500" y="85534"/>
                  </a:lnTo>
                  <a:lnTo>
                    <a:pt x="578667" y="91035"/>
                  </a:lnTo>
                  <a:lnTo>
                    <a:pt x="579120" y="97536"/>
                  </a:lnTo>
                  <a:lnTo>
                    <a:pt x="576905" y="104632"/>
                  </a:lnTo>
                  <a:lnTo>
                    <a:pt x="572833" y="109728"/>
                  </a:lnTo>
                  <a:lnTo>
                    <a:pt x="567332" y="112537"/>
                  </a:lnTo>
                  <a:lnTo>
                    <a:pt x="560832" y="112776"/>
                  </a:lnTo>
                  <a:close/>
                </a:path>
                <a:path w="5443855" h="137160">
                  <a:moveTo>
                    <a:pt x="627888" y="120396"/>
                  </a:moveTo>
                  <a:lnTo>
                    <a:pt x="618744" y="120396"/>
                  </a:lnTo>
                  <a:lnTo>
                    <a:pt x="612648" y="111252"/>
                  </a:lnTo>
                  <a:lnTo>
                    <a:pt x="612648" y="102108"/>
                  </a:lnTo>
                  <a:lnTo>
                    <a:pt x="615100" y="95654"/>
                  </a:lnTo>
                  <a:lnTo>
                    <a:pt x="619696" y="90487"/>
                  </a:lnTo>
                  <a:lnTo>
                    <a:pt x="625721" y="87320"/>
                  </a:lnTo>
                  <a:lnTo>
                    <a:pt x="632460" y="86868"/>
                  </a:lnTo>
                  <a:lnTo>
                    <a:pt x="641604" y="88392"/>
                  </a:lnTo>
                  <a:lnTo>
                    <a:pt x="647700" y="96012"/>
                  </a:lnTo>
                  <a:lnTo>
                    <a:pt x="647700" y="106680"/>
                  </a:lnTo>
                  <a:lnTo>
                    <a:pt x="645247" y="112895"/>
                  </a:lnTo>
                  <a:lnTo>
                    <a:pt x="640651" y="117538"/>
                  </a:lnTo>
                  <a:lnTo>
                    <a:pt x="634626" y="120181"/>
                  </a:lnTo>
                  <a:lnTo>
                    <a:pt x="627888" y="120396"/>
                  </a:lnTo>
                  <a:close/>
                </a:path>
                <a:path w="5443855" h="137160">
                  <a:moveTo>
                    <a:pt x="705612" y="129540"/>
                  </a:moveTo>
                  <a:lnTo>
                    <a:pt x="681228" y="109728"/>
                  </a:lnTo>
                  <a:lnTo>
                    <a:pt x="683442" y="103274"/>
                  </a:lnTo>
                  <a:lnTo>
                    <a:pt x="687514" y="98107"/>
                  </a:lnTo>
                  <a:lnTo>
                    <a:pt x="693015" y="94940"/>
                  </a:lnTo>
                  <a:lnTo>
                    <a:pt x="699516" y="94488"/>
                  </a:lnTo>
                  <a:lnTo>
                    <a:pt x="706612" y="96726"/>
                  </a:lnTo>
                  <a:lnTo>
                    <a:pt x="711708" y="100965"/>
                  </a:lnTo>
                  <a:lnTo>
                    <a:pt x="714517" y="106918"/>
                  </a:lnTo>
                  <a:lnTo>
                    <a:pt x="714756" y="114300"/>
                  </a:lnTo>
                  <a:lnTo>
                    <a:pt x="714756" y="123444"/>
                  </a:lnTo>
                  <a:lnTo>
                    <a:pt x="705612" y="129540"/>
                  </a:lnTo>
                  <a:close/>
                </a:path>
                <a:path w="5443855" h="137160">
                  <a:moveTo>
                    <a:pt x="774192" y="137160"/>
                  </a:moveTo>
                  <a:lnTo>
                    <a:pt x="749808" y="117348"/>
                  </a:lnTo>
                  <a:lnTo>
                    <a:pt x="751379" y="110894"/>
                  </a:lnTo>
                  <a:lnTo>
                    <a:pt x="755523" y="105727"/>
                  </a:lnTo>
                  <a:lnTo>
                    <a:pt x="761380" y="102560"/>
                  </a:lnTo>
                  <a:lnTo>
                    <a:pt x="768096" y="102108"/>
                  </a:lnTo>
                  <a:lnTo>
                    <a:pt x="774549" y="104346"/>
                  </a:lnTo>
                  <a:lnTo>
                    <a:pt x="779716" y="108585"/>
                  </a:lnTo>
                  <a:lnTo>
                    <a:pt x="782883" y="114538"/>
                  </a:lnTo>
                  <a:lnTo>
                    <a:pt x="783336" y="121920"/>
                  </a:lnTo>
                  <a:lnTo>
                    <a:pt x="781812" y="131064"/>
                  </a:lnTo>
                  <a:lnTo>
                    <a:pt x="774192" y="137160"/>
                  </a:lnTo>
                  <a:close/>
                </a:path>
                <a:path w="5443855" h="137160">
                  <a:moveTo>
                    <a:pt x="845820" y="137160"/>
                  </a:moveTo>
                  <a:lnTo>
                    <a:pt x="836676" y="137160"/>
                  </a:lnTo>
                  <a:lnTo>
                    <a:pt x="829317" y="136707"/>
                  </a:lnTo>
                  <a:lnTo>
                    <a:pt x="823531" y="133540"/>
                  </a:lnTo>
                  <a:lnTo>
                    <a:pt x="819745" y="128373"/>
                  </a:lnTo>
                  <a:lnTo>
                    <a:pt x="818388" y="121920"/>
                  </a:lnTo>
                  <a:lnTo>
                    <a:pt x="818840" y="115204"/>
                  </a:lnTo>
                  <a:lnTo>
                    <a:pt x="822007" y="109347"/>
                  </a:lnTo>
                  <a:lnTo>
                    <a:pt x="827174" y="105203"/>
                  </a:lnTo>
                  <a:lnTo>
                    <a:pt x="833628" y="103632"/>
                  </a:lnTo>
                  <a:lnTo>
                    <a:pt x="840343" y="104084"/>
                  </a:lnTo>
                  <a:lnTo>
                    <a:pt x="846201" y="107251"/>
                  </a:lnTo>
                  <a:lnTo>
                    <a:pt x="850344" y="112418"/>
                  </a:lnTo>
                  <a:lnTo>
                    <a:pt x="851916" y="118872"/>
                  </a:lnTo>
                  <a:lnTo>
                    <a:pt x="851916" y="128016"/>
                  </a:lnTo>
                  <a:lnTo>
                    <a:pt x="845820" y="137160"/>
                  </a:lnTo>
                  <a:close/>
                </a:path>
                <a:path w="5443855" h="137160">
                  <a:moveTo>
                    <a:pt x="914400" y="132588"/>
                  </a:moveTo>
                  <a:lnTo>
                    <a:pt x="903732" y="132588"/>
                  </a:lnTo>
                  <a:lnTo>
                    <a:pt x="897231" y="132135"/>
                  </a:lnTo>
                  <a:lnTo>
                    <a:pt x="891730" y="128968"/>
                  </a:lnTo>
                  <a:lnTo>
                    <a:pt x="887658" y="123801"/>
                  </a:lnTo>
                  <a:lnTo>
                    <a:pt x="885444" y="117348"/>
                  </a:lnTo>
                  <a:lnTo>
                    <a:pt x="885444" y="106680"/>
                  </a:lnTo>
                  <a:lnTo>
                    <a:pt x="893064" y="99060"/>
                  </a:lnTo>
                  <a:lnTo>
                    <a:pt x="902208" y="99060"/>
                  </a:lnTo>
                  <a:lnTo>
                    <a:pt x="908708" y="99512"/>
                  </a:lnTo>
                  <a:lnTo>
                    <a:pt x="914209" y="102679"/>
                  </a:lnTo>
                  <a:lnTo>
                    <a:pt x="918281" y="107846"/>
                  </a:lnTo>
                  <a:lnTo>
                    <a:pt x="920496" y="114300"/>
                  </a:lnTo>
                  <a:lnTo>
                    <a:pt x="920496" y="123444"/>
                  </a:lnTo>
                  <a:lnTo>
                    <a:pt x="914400" y="132588"/>
                  </a:lnTo>
                  <a:close/>
                </a:path>
                <a:path w="5443855" h="137160">
                  <a:moveTo>
                    <a:pt x="972312" y="128016"/>
                  </a:moveTo>
                  <a:lnTo>
                    <a:pt x="963168" y="128016"/>
                  </a:lnTo>
                  <a:lnTo>
                    <a:pt x="955548" y="121920"/>
                  </a:lnTo>
                  <a:lnTo>
                    <a:pt x="954024" y="111252"/>
                  </a:lnTo>
                  <a:lnTo>
                    <a:pt x="954024" y="102108"/>
                  </a:lnTo>
                  <a:lnTo>
                    <a:pt x="960120" y="94488"/>
                  </a:lnTo>
                  <a:lnTo>
                    <a:pt x="970788" y="92964"/>
                  </a:lnTo>
                  <a:lnTo>
                    <a:pt x="979932" y="92964"/>
                  </a:lnTo>
                  <a:lnTo>
                    <a:pt x="987552" y="100584"/>
                  </a:lnTo>
                  <a:lnTo>
                    <a:pt x="989076" y="109728"/>
                  </a:lnTo>
                  <a:lnTo>
                    <a:pt x="989076" y="118872"/>
                  </a:lnTo>
                  <a:lnTo>
                    <a:pt x="982980" y="126492"/>
                  </a:lnTo>
                  <a:lnTo>
                    <a:pt x="972312" y="128016"/>
                  </a:lnTo>
                  <a:close/>
                </a:path>
                <a:path w="5443855" h="137160">
                  <a:moveTo>
                    <a:pt x="1040892" y="123444"/>
                  </a:moveTo>
                  <a:lnTo>
                    <a:pt x="1031748" y="123444"/>
                  </a:lnTo>
                  <a:lnTo>
                    <a:pt x="1024128" y="115824"/>
                  </a:lnTo>
                  <a:lnTo>
                    <a:pt x="1022604" y="106680"/>
                  </a:lnTo>
                  <a:lnTo>
                    <a:pt x="1022604" y="97536"/>
                  </a:lnTo>
                  <a:lnTo>
                    <a:pt x="1028700" y="89916"/>
                  </a:lnTo>
                  <a:lnTo>
                    <a:pt x="1039368" y="88392"/>
                  </a:lnTo>
                  <a:lnTo>
                    <a:pt x="1048512" y="88392"/>
                  </a:lnTo>
                  <a:lnTo>
                    <a:pt x="1056132" y="94488"/>
                  </a:lnTo>
                  <a:lnTo>
                    <a:pt x="1057656" y="105156"/>
                  </a:lnTo>
                  <a:lnTo>
                    <a:pt x="1057656" y="114300"/>
                  </a:lnTo>
                  <a:lnTo>
                    <a:pt x="1050036" y="121920"/>
                  </a:lnTo>
                  <a:lnTo>
                    <a:pt x="1040892" y="123444"/>
                  </a:lnTo>
                  <a:close/>
                </a:path>
                <a:path w="5443855" h="137160">
                  <a:moveTo>
                    <a:pt x="1109472" y="117348"/>
                  </a:moveTo>
                  <a:lnTo>
                    <a:pt x="1102756" y="116895"/>
                  </a:lnTo>
                  <a:lnTo>
                    <a:pt x="1096899" y="113728"/>
                  </a:lnTo>
                  <a:lnTo>
                    <a:pt x="1092755" y="108561"/>
                  </a:lnTo>
                  <a:lnTo>
                    <a:pt x="1091184" y="102108"/>
                  </a:lnTo>
                  <a:lnTo>
                    <a:pt x="1091184" y="92964"/>
                  </a:lnTo>
                  <a:lnTo>
                    <a:pt x="1097280" y="83820"/>
                  </a:lnTo>
                  <a:lnTo>
                    <a:pt x="1106424" y="83820"/>
                  </a:lnTo>
                  <a:lnTo>
                    <a:pt x="1113782" y="84272"/>
                  </a:lnTo>
                  <a:lnTo>
                    <a:pt x="1119568" y="87439"/>
                  </a:lnTo>
                  <a:lnTo>
                    <a:pt x="1123354" y="92606"/>
                  </a:lnTo>
                  <a:lnTo>
                    <a:pt x="1124712" y="99060"/>
                  </a:lnTo>
                  <a:lnTo>
                    <a:pt x="1124259" y="105775"/>
                  </a:lnTo>
                  <a:lnTo>
                    <a:pt x="1121092" y="111633"/>
                  </a:lnTo>
                  <a:lnTo>
                    <a:pt x="1115925" y="115776"/>
                  </a:lnTo>
                  <a:lnTo>
                    <a:pt x="1109472" y="117348"/>
                  </a:lnTo>
                  <a:close/>
                </a:path>
                <a:path w="5443855" h="137160">
                  <a:moveTo>
                    <a:pt x="1178052" y="112776"/>
                  </a:moveTo>
                  <a:lnTo>
                    <a:pt x="1168908" y="112776"/>
                  </a:lnTo>
                  <a:lnTo>
                    <a:pt x="1159764" y="106680"/>
                  </a:lnTo>
                  <a:lnTo>
                    <a:pt x="1159764" y="97536"/>
                  </a:lnTo>
                  <a:lnTo>
                    <a:pt x="1160216" y="90154"/>
                  </a:lnTo>
                  <a:lnTo>
                    <a:pt x="1163383" y="84201"/>
                  </a:lnTo>
                  <a:lnTo>
                    <a:pt x="1168550" y="79962"/>
                  </a:lnTo>
                  <a:lnTo>
                    <a:pt x="1175004" y="77724"/>
                  </a:lnTo>
                  <a:lnTo>
                    <a:pt x="1184148" y="77724"/>
                  </a:lnTo>
                  <a:lnTo>
                    <a:pt x="1193292" y="85344"/>
                  </a:lnTo>
                  <a:lnTo>
                    <a:pt x="1193292" y="94488"/>
                  </a:lnTo>
                  <a:lnTo>
                    <a:pt x="1192839" y="100988"/>
                  </a:lnTo>
                  <a:lnTo>
                    <a:pt x="1189672" y="106489"/>
                  </a:lnTo>
                  <a:lnTo>
                    <a:pt x="1184505" y="110561"/>
                  </a:lnTo>
                  <a:lnTo>
                    <a:pt x="1178052" y="112776"/>
                  </a:lnTo>
                  <a:close/>
                </a:path>
                <a:path w="5443855" h="137160">
                  <a:moveTo>
                    <a:pt x="1246632" y="106680"/>
                  </a:moveTo>
                  <a:lnTo>
                    <a:pt x="1239916" y="106227"/>
                  </a:lnTo>
                  <a:lnTo>
                    <a:pt x="1234059" y="103060"/>
                  </a:lnTo>
                  <a:lnTo>
                    <a:pt x="1229915" y="97893"/>
                  </a:lnTo>
                  <a:lnTo>
                    <a:pt x="1228344" y="91440"/>
                  </a:lnTo>
                  <a:lnTo>
                    <a:pt x="1228796" y="84939"/>
                  </a:lnTo>
                  <a:lnTo>
                    <a:pt x="1231963" y="79438"/>
                  </a:lnTo>
                  <a:lnTo>
                    <a:pt x="1237130" y="75366"/>
                  </a:lnTo>
                  <a:lnTo>
                    <a:pt x="1243584" y="73152"/>
                  </a:lnTo>
                  <a:lnTo>
                    <a:pt x="1252728" y="73152"/>
                  </a:lnTo>
                  <a:lnTo>
                    <a:pt x="1261872" y="79248"/>
                  </a:lnTo>
                  <a:lnTo>
                    <a:pt x="1261872" y="88392"/>
                  </a:lnTo>
                  <a:lnTo>
                    <a:pt x="1261419" y="95750"/>
                  </a:lnTo>
                  <a:lnTo>
                    <a:pt x="1258252" y="101536"/>
                  </a:lnTo>
                  <a:lnTo>
                    <a:pt x="1253085" y="105322"/>
                  </a:lnTo>
                  <a:lnTo>
                    <a:pt x="1246632" y="106680"/>
                  </a:lnTo>
                  <a:close/>
                </a:path>
                <a:path w="5443855" h="137160">
                  <a:moveTo>
                    <a:pt x="1315212" y="102108"/>
                  </a:moveTo>
                  <a:lnTo>
                    <a:pt x="1307853" y="101655"/>
                  </a:lnTo>
                  <a:lnTo>
                    <a:pt x="1302067" y="98488"/>
                  </a:lnTo>
                  <a:lnTo>
                    <a:pt x="1298281" y="93321"/>
                  </a:lnTo>
                  <a:lnTo>
                    <a:pt x="1296924" y="86868"/>
                  </a:lnTo>
                  <a:lnTo>
                    <a:pt x="1297376" y="80152"/>
                  </a:lnTo>
                  <a:lnTo>
                    <a:pt x="1300543" y="74295"/>
                  </a:lnTo>
                  <a:lnTo>
                    <a:pt x="1305710" y="70151"/>
                  </a:lnTo>
                  <a:lnTo>
                    <a:pt x="1312164" y="68580"/>
                  </a:lnTo>
                  <a:lnTo>
                    <a:pt x="1318879" y="69032"/>
                  </a:lnTo>
                  <a:lnTo>
                    <a:pt x="1324737" y="72199"/>
                  </a:lnTo>
                  <a:lnTo>
                    <a:pt x="1328880" y="77366"/>
                  </a:lnTo>
                  <a:lnTo>
                    <a:pt x="1330452" y="83820"/>
                  </a:lnTo>
                  <a:lnTo>
                    <a:pt x="1329999" y="90535"/>
                  </a:lnTo>
                  <a:lnTo>
                    <a:pt x="1326832" y="96393"/>
                  </a:lnTo>
                  <a:lnTo>
                    <a:pt x="1321665" y="100536"/>
                  </a:lnTo>
                  <a:lnTo>
                    <a:pt x="1315212" y="102108"/>
                  </a:lnTo>
                  <a:close/>
                </a:path>
                <a:path w="5443855" h="137160">
                  <a:moveTo>
                    <a:pt x="1383792" y="97536"/>
                  </a:moveTo>
                  <a:lnTo>
                    <a:pt x="1373124" y="97536"/>
                  </a:lnTo>
                  <a:lnTo>
                    <a:pt x="1365504" y="91440"/>
                  </a:lnTo>
                  <a:lnTo>
                    <a:pt x="1363980" y="80772"/>
                  </a:lnTo>
                  <a:lnTo>
                    <a:pt x="1363980" y="71628"/>
                  </a:lnTo>
                  <a:lnTo>
                    <a:pt x="1371600" y="64008"/>
                  </a:lnTo>
                  <a:lnTo>
                    <a:pt x="1380744" y="62484"/>
                  </a:lnTo>
                  <a:lnTo>
                    <a:pt x="1389888" y="62484"/>
                  </a:lnTo>
                  <a:lnTo>
                    <a:pt x="1399032" y="70104"/>
                  </a:lnTo>
                  <a:lnTo>
                    <a:pt x="1399032" y="88392"/>
                  </a:lnTo>
                  <a:lnTo>
                    <a:pt x="1392936" y="96012"/>
                  </a:lnTo>
                  <a:lnTo>
                    <a:pt x="1383792" y="97536"/>
                  </a:lnTo>
                  <a:close/>
                </a:path>
                <a:path w="5443855" h="137160">
                  <a:moveTo>
                    <a:pt x="1450848" y="92964"/>
                  </a:moveTo>
                  <a:lnTo>
                    <a:pt x="1441704" y="92964"/>
                  </a:lnTo>
                  <a:lnTo>
                    <a:pt x="1434084" y="86868"/>
                  </a:lnTo>
                  <a:lnTo>
                    <a:pt x="1432560" y="76200"/>
                  </a:lnTo>
                  <a:lnTo>
                    <a:pt x="1432560" y="67056"/>
                  </a:lnTo>
                  <a:lnTo>
                    <a:pt x="1440180" y="59436"/>
                  </a:lnTo>
                  <a:lnTo>
                    <a:pt x="1449324" y="57912"/>
                  </a:lnTo>
                  <a:lnTo>
                    <a:pt x="1458468" y="57912"/>
                  </a:lnTo>
                  <a:lnTo>
                    <a:pt x="1466088" y="65532"/>
                  </a:lnTo>
                  <a:lnTo>
                    <a:pt x="1467612" y="74676"/>
                  </a:lnTo>
                  <a:lnTo>
                    <a:pt x="1467612" y="83820"/>
                  </a:lnTo>
                  <a:lnTo>
                    <a:pt x="1461516" y="91440"/>
                  </a:lnTo>
                  <a:lnTo>
                    <a:pt x="1450848" y="92964"/>
                  </a:lnTo>
                  <a:close/>
                </a:path>
                <a:path w="5443855" h="137160">
                  <a:moveTo>
                    <a:pt x="1519428" y="88392"/>
                  </a:moveTo>
                  <a:lnTo>
                    <a:pt x="1510284" y="88392"/>
                  </a:lnTo>
                  <a:lnTo>
                    <a:pt x="1502664" y="80772"/>
                  </a:lnTo>
                  <a:lnTo>
                    <a:pt x="1501140" y="71628"/>
                  </a:lnTo>
                  <a:lnTo>
                    <a:pt x="1501140" y="62484"/>
                  </a:lnTo>
                  <a:lnTo>
                    <a:pt x="1507236" y="54864"/>
                  </a:lnTo>
                  <a:lnTo>
                    <a:pt x="1517904" y="53340"/>
                  </a:lnTo>
                  <a:lnTo>
                    <a:pt x="1527048" y="53340"/>
                  </a:lnTo>
                  <a:lnTo>
                    <a:pt x="1534668" y="59436"/>
                  </a:lnTo>
                  <a:lnTo>
                    <a:pt x="1536192" y="70104"/>
                  </a:lnTo>
                  <a:lnTo>
                    <a:pt x="1536192" y="79248"/>
                  </a:lnTo>
                  <a:lnTo>
                    <a:pt x="1528572" y="86868"/>
                  </a:lnTo>
                  <a:lnTo>
                    <a:pt x="1519428" y="88392"/>
                  </a:lnTo>
                  <a:close/>
                </a:path>
                <a:path w="5443855" h="137160">
                  <a:moveTo>
                    <a:pt x="1588008" y="83820"/>
                  </a:moveTo>
                  <a:lnTo>
                    <a:pt x="1578864" y="83820"/>
                  </a:lnTo>
                  <a:lnTo>
                    <a:pt x="1569720" y="76200"/>
                  </a:lnTo>
                  <a:lnTo>
                    <a:pt x="1569720" y="57912"/>
                  </a:lnTo>
                  <a:lnTo>
                    <a:pt x="1577340" y="48768"/>
                  </a:lnTo>
                  <a:lnTo>
                    <a:pt x="1595628" y="48768"/>
                  </a:lnTo>
                  <a:lnTo>
                    <a:pt x="1603248" y="56388"/>
                  </a:lnTo>
                  <a:lnTo>
                    <a:pt x="1604772" y="65532"/>
                  </a:lnTo>
                  <a:lnTo>
                    <a:pt x="1604772" y="74676"/>
                  </a:lnTo>
                  <a:lnTo>
                    <a:pt x="1597152" y="82296"/>
                  </a:lnTo>
                  <a:lnTo>
                    <a:pt x="1588008" y="83820"/>
                  </a:lnTo>
                  <a:close/>
                </a:path>
                <a:path w="5443855" h="137160">
                  <a:moveTo>
                    <a:pt x="1665732" y="80772"/>
                  </a:moveTo>
                  <a:lnTo>
                    <a:pt x="1647444" y="80772"/>
                  </a:lnTo>
                  <a:lnTo>
                    <a:pt x="1638300" y="73152"/>
                  </a:lnTo>
                  <a:lnTo>
                    <a:pt x="1638300" y="54864"/>
                  </a:lnTo>
                  <a:lnTo>
                    <a:pt x="1645920" y="47244"/>
                  </a:lnTo>
                  <a:lnTo>
                    <a:pt x="1655064" y="47244"/>
                  </a:lnTo>
                  <a:lnTo>
                    <a:pt x="1661564" y="47696"/>
                  </a:lnTo>
                  <a:lnTo>
                    <a:pt x="1667065" y="50863"/>
                  </a:lnTo>
                  <a:lnTo>
                    <a:pt x="1671137" y="56030"/>
                  </a:lnTo>
                  <a:lnTo>
                    <a:pt x="1673352" y="62484"/>
                  </a:lnTo>
                  <a:lnTo>
                    <a:pt x="1673352" y="73152"/>
                  </a:lnTo>
                  <a:lnTo>
                    <a:pt x="1665732" y="80772"/>
                  </a:lnTo>
                  <a:close/>
                </a:path>
                <a:path w="5443855" h="137160">
                  <a:moveTo>
                    <a:pt x="1734312" y="77724"/>
                  </a:moveTo>
                  <a:lnTo>
                    <a:pt x="1725168" y="77724"/>
                  </a:lnTo>
                  <a:lnTo>
                    <a:pt x="1717809" y="77271"/>
                  </a:lnTo>
                  <a:lnTo>
                    <a:pt x="1712023" y="74104"/>
                  </a:lnTo>
                  <a:lnTo>
                    <a:pt x="1708237" y="68937"/>
                  </a:lnTo>
                  <a:lnTo>
                    <a:pt x="1706880" y="62484"/>
                  </a:lnTo>
                  <a:lnTo>
                    <a:pt x="1706880" y="51816"/>
                  </a:lnTo>
                  <a:lnTo>
                    <a:pt x="1714500" y="44196"/>
                  </a:lnTo>
                  <a:lnTo>
                    <a:pt x="1732788" y="44196"/>
                  </a:lnTo>
                  <a:lnTo>
                    <a:pt x="1740408" y="51816"/>
                  </a:lnTo>
                  <a:lnTo>
                    <a:pt x="1741932" y="60960"/>
                  </a:lnTo>
                  <a:lnTo>
                    <a:pt x="1741932" y="70104"/>
                  </a:lnTo>
                  <a:lnTo>
                    <a:pt x="1734312" y="77724"/>
                  </a:lnTo>
                  <a:close/>
                </a:path>
                <a:path w="5443855" h="137160">
                  <a:moveTo>
                    <a:pt x="1802892" y="76200"/>
                  </a:moveTo>
                  <a:lnTo>
                    <a:pt x="1783080" y="76200"/>
                  </a:lnTo>
                  <a:lnTo>
                    <a:pt x="1775460" y="68580"/>
                  </a:lnTo>
                  <a:lnTo>
                    <a:pt x="1775460" y="50292"/>
                  </a:lnTo>
                  <a:lnTo>
                    <a:pt x="1783080" y="42672"/>
                  </a:lnTo>
                  <a:lnTo>
                    <a:pt x="1792224" y="41148"/>
                  </a:lnTo>
                  <a:lnTo>
                    <a:pt x="1801368" y="41148"/>
                  </a:lnTo>
                  <a:lnTo>
                    <a:pt x="1808988" y="48768"/>
                  </a:lnTo>
                  <a:lnTo>
                    <a:pt x="1810512" y="57912"/>
                  </a:lnTo>
                  <a:lnTo>
                    <a:pt x="1810512" y="67056"/>
                  </a:lnTo>
                  <a:lnTo>
                    <a:pt x="1802892" y="76200"/>
                  </a:lnTo>
                  <a:close/>
                </a:path>
                <a:path w="5443855" h="137160">
                  <a:moveTo>
                    <a:pt x="1871472" y="73152"/>
                  </a:moveTo>
                  <a:lnTo>
                    <a:pt x="1862328" y="73152"/>
                  </a:lnTo>
                  <a:lnTo>
                    <a:pt x="1854969" y="72675"/>
                  </a:lnTo>
                  <a:lnTo>
                    <a:pt x="1849183" y="69342"/>
                  </a:lnTo>
                  <a:lnTo>
                    <a:pt x="1845397" y="63722"/>
                  </a:lnTo>
                  <a:lnTo>
                    <a:pt x="1844040" y="56388"/>
                  </a:lnTo>
                  <a:lnTo>
                    <a:pt x="1844040" y="47244"/>
                  </a:lnTo>
                  <a:lnTo>
                    <a:pt x="1851660" y="39624"/>
                  </a:lnTo>
                  <a:lnTo>
                    <a:pt x="1869948" y="39624"/>
                  </a:lnTo>
                  <a:lnTo>
                    <a:pt x="1877568" y="47244"/>
                  </a:lnTo>
                  <a:lnTo>
                    <a:pt x="1877568" y="56388"/>
                  </a:lnTo>
                  <a:lnTo>
                    <a:pt x="1879092" y="65532"/>
                  </a:lnTo>
                  <a:lnTo>
                    <a:pt x="1871472" y="73152"/>
                  </a:lnTo>
                  <a:close/>
                </a:path>
                <a:path w="5443855" h="137160">
                  <a:moveTo>
                    <a:pt x="1930908" y="71628"/>
                  </a:moveTo>
                  <a:lnTo>
                    <a:pt x="1920240" y="71628"/>
                  </a:lnTo>
                  <a:lnTo>
                    <a:pt x="1912620" y="64008"/>
                  </a:lnTo>
                  <a:lnTo>
                    <a:pt x="1912620" y="45720"/>
                  </a:lnTo>
                  <a:lnTo>
                    <a:pt x="1920240" y="38100"/>
                  </a:lnTo>
                  <a:lnTo>
                    <a:pt x="1929384" y="38100"/>
                  </a:lnTo>
                  <a:lnTo>
                    <a:pt x="1938528" y="36576"/>
                  </a:lnTo>
                  <a:lnTo>
                    <a:pt x="1946148" y="44196"/>
                  </a:lnTo>
                  <a:lnTo>
                    <a:pt x="1946148" y="53340"/>
                  </a:lnTo>
                  <a:lnTo>
                    <a:pt x="1945695" y="60698"/>
                  </a:lnTo>
                  <a:lnTo>
                    <a:pt x="1942528" y="66484"/>
                  </a:lnTo>
                  <a:lnTo>
                    <a:pt x="1937361" y="70270"/>
                  </a:lnTo>
                  <a:lnTo>
                    <a:pt x="1930908" y="71628"/>
                  </a:lnTo>
                  <a:close/>
                </a:path>
                <a:path w="5443855" h="137160">
                  <a:moveTo>
                    <a:pt x="1999488" y="70104"/>
                  </a:moveTo>
                  <a:lnTo>
                    <a:pt x="1988820" y="70104"/>
                  </a:lnTo>
                  <a:lnTo>
                    <a:pt x="1981200" y="62484"/>
                  </a:lnTo>
                  <a:lnTo>
                    <a:pt x="1981200" y="44196"/>
                  </a:lnTo>
                  <a:lnTo>
                    <a:pt x="1988820" y="35052"/>
                  </a:lnTo>
                  <a:lnTo>
                    <a:pt x="2007108" y="35052"/>
                  </a:lnTo>
                  <a:lnTo>
                    <a:pt x="2014728" y="42672"/>
                  </a:lnTo>
                  <a:lnTo>
                    <a:pt x="2014728" y="51816"/>
                  </a:lnTo>
                  <a:lnTo>
                    <a:pt x="2014275" y="58531"/>
                  </a:lnTo>
                  <a:lnTo>
                    <a:pt x="2011108" y="64389"/>
                  </a:lnTo>
                  <a:lnTo>
                    <a:pt x="2005941" y="68532"/>
                  </a:lnTo>
                  <a:lnTo>
                    <a:pt x="1999488" y="70104"/>
                  </a:lnTo>
                  <a:close/>
                </a:path>
                <a:path w="5443855" h="137160">
                  <a:moveTo>
                    <a:pt x="2057400" y="68580"/>
                  </a:moveTo>
                  <a:lnTo>
                    <a:pt x="2049780" y="60960"/>
                  </a:lnTo>
                  <a:lnTo>
                    <a:pt x="2049780" y="41148"/>
                  </a:lnTo>
                  <a:lnTo>
                    <a:pt x="2057400" y="33528"/>
                  </a:lnTo>
                  <a:lnTo>
                    <a:pt x="2075688" y="33528"/>
                  </a:lnTo>
                  <a:lnTo>
                    <a:pt x="2083308" y="41148"/>
                  </a:lnTo>
                  <a:lnTo>
                    <a:pt x="2083308" y="50292"/>
                  </a:lnTo>
                  <a:lnTo>
                    <a:pt x="2084832" y="59436"/>
                  </a:lnTo>
                  <a:lnTo>
                    <a:pt x="2077212" y="67056"/>
                  </a:lnTo>
                  <a:lnTo>
                    <a:pt x="2066544" y="67056"/>
                  </a:lnTo>
                  <a:lnTo>
                    <a:pt x="2057400" y="68580"/>
                  </a:lnTo>
                  <a:close/>
                </a:path>
                <a:path w="5443855" h="137160">
                  <a:moveTo>
                    <a:pt x="2136648" y="65532"/>
                  </a:moveTo>
                  <a:lnTo>
                    <a:pt x="2125980" y="65532"/>
                  </a:lnTo>
                  <a:lnTo>
                    <a:pt x="2118360" y="57912"/>
                  </a:lnTo>
                  <a:lnTo>
                    <a:pt x="2118360" y="39624"/>
                  </a:lnTo>
                  <a:lnTo>
                    <a:pt x="2125980" y="32004"/>
                  </a:lnTo>
                  <a:lnTo>
                    <a:pt x="2135124" y="30480"/>
                  </a:lnTo>
                  <a:lnTo>
                    <a:pt x="2144268" y="30480"/>
                  </a:lnTo>
                  <a:lnTo>
                    <a:pt x="2151888" y="38100"/>
                  </a:lnTo>
                  <a:lnTo>
                    <a:pt x="2151888" y="47244"/>
                  </a:lnTo>
                  <a:lnTo>
                    <a:pt x="2151435" y="54602"/>
                  </a:lnTo>
                  <a:lnTo>
                    <a:pt x="2148268" y="60388"/>
                  </a:lnTo>
                  <a:lnTo>
                    <a:pt x="2143101" y="64174"/>
                  </a:lnTo>
                  <a:lnTo>
                    <a:pt x="2136648" y="65532"/>
                  </a:lnTo>
                  <a:close/>
                </a:path>
                <a:path w="5443855" h="137160">
                  <a:moveTo>
                    <a:pt x="2194560" y="64008"/>
                  </a:moveTo>
                  <a:lnTo>
                    <a:pt x="2186940" y="56388"/>
                  </a:lnTo>
                  <a:lnTo>
                    <a:pt x="2186940" y="36576"/>
                  </a:lnTo>
                  <a:lnTo>
                    <a:pt x="2193036" y="28956"/>
                  </a:lnTo>
                  <a:lnTo>
                    <a:pt x="2212848" y="28956"/>
                  </a:lnTo>
                  <a:lnTo>
                    <a:pt x="2220468" y="36576"/>
                  </a:lnTo>
                  <a:lnTo>
                    <a:pt x="2220468" y="45720"/>
                  </a:lnTo>
                  <a:lnTo>
                    <a:pt x="2221992" y="54864"/>
                  </a:lnTo>
                  <a:lnTo>
                    <a:pt x="2214372" y="62484"/>
                  </a:lnTo>
                  <a:lnTo>
                    <a:pt x="2203704" y="62484"/>
                  </a:lnTo>
                  <a:lnTo>
                    <a:pt x="2194560" y="64008"/>
                  </a:lnTo>
                  <a:close/>
                </a:path>
                <a:path w="5443855" h="137160">
                  <a:moveTo>
                    <a:pt x="2272284" y="60960"/>
                  </a:moveTo>
                  <a:lnTo>
                    <a:pt x="2263140" y="60960"/>
                  </a:lnTo>
                  <a:lnTo>
                    <a:pt x="2255520" y="53340"/>
                  </a:lnTo>
                  <a:lnTo>
                    <a:pt x="2255520" y="35052"/>
                  </a:lnTo>
                  <a:lnTo>
                    <a:pt x="2261616" y="27432"/>
                  </a:lnTo>
                  <a:lnTo>
                    <a:pt x="2272284" y="25908"/>
                  </a:lnTo>
                  <a:lnTo>
                    <a:pt x="2281428" y="25908"/>
                  </a:lnTo>
                  <a:lnTo>
                    <a:pt x="2289048" y="33528"/>
                  </a:lnTo>
                  <a:lnTo>
                    <a:pt x="2289048" y="42672"/>
                  </a:lnTo>
                  <a:lnTo>
                    <a:pt x="2288571" y="49387"/>
                  </a:lnTo>
                  <a:lnTo>
                    <a:pt x="2285238" y="55245"/>
                  </a:lnTo>
                  <a:lnTo>
                    <a:pt x="2279618" y="59388"/>
                  </a:lnTo>
                  <a:lnTo>
                    <a:pt x="2272284" y="60960"/>
                  </a:lnTo>
                  <a:close/>
                </a:path>
                <a:path w="5443855" h="137160">
                  <a:moveTo>
                    <a:pt x="2340864" y="57912"/>
                  </a:moveTo>
                  <a:lnTo>
                    <a:pt x="2331720" y="57912"/>
                  </a:lnTo>
                  <a:lnTo>
                    <a:pt x="2324100" y="51816"/>
                  </a:lnTo>
                  <a:lnTo>
                    <a:pt x="2324100" y="32004"/>
                  </a:lnTo>
                  <a:lnTo>
                    <a:pt x="2330196" y="24384"/>
                  </a:lnTo>
                  <a:lnTo>
                    <a:pt x="2350008" y="24384"/>
                  </a:lnTo>
                  <a:lnTo>
                    <a:pt x="2357628" y="30480"/>
                  </a:lnTo>
                  <a:lnTo>
                    <a:pt x="2357628" y="41148"/>
                  </a:lnTo>
                  <a:lnTo>
                    <a:pt x="2357151" y="47625"/>
                  </a:lnTo>
                  <a:lnTo>
                    <a:pt x="2353818" y="52959"/>
                  </a:lnTo>
                  <a:lnTo>
                    <a:pt x="2348198" y="56578"/>
                  </a:lnTo>
                  <a:lnTo>
                    <a:pt x="2340864" y="57912"/>
                  </a:lnTo>
                  <a:close/>
                </a:path>
                <a:path w="5443855" h="137160">
                  <a:moveTo>
                    <a:pt x="2420112" y="56388"/>
                  </a:moveTo>
                  <a:lnTo>
                    <a:pt x="2400300" y="56388"/>
                  </a:lnTo>
                  <a:lnTo>
                    <a:pt x="2392680" y="48768"/>
                  </a:lnTo>
                  <a:lnTo>
                    <a:pt x="2392680" y="30480"/>
                  </a:lnTo>
                  <a:lnTo>
                    <a:pt x="2398776" y="22860"/>
                  </a:lnTo>
                  <a:lnTo>
                    <a:pt x="2409444" y="21336"/>
                  </a:lnTo>
                  <a:lnTo>
                    <a:pt x="2418588" y="21336"/>
                  </a:lnTo>
                  <a:lnTo>
                    <a:pt x="2426208" y="28956"/>
                  </a:lnTo>
                  <a:lnTo>
                    <a:pt x="2426208" y="47244"/>
                  </a:lnTo>
                  <a:lnTo>
                    <a:pt x="2420112" y="56388"/>
                  </a:lnTo>
                  <a:close/>
                </a:path>
                <a:path w="5443855" h="137160">
                  <a:moveTo>
                    <a:pt x="2478024" y="54864"/>
                  </a:moveTo>
                  <a:lnTo>
                    <a:pt x="2468880" y="54864"/>
                  </a:lnTo>
                  <a:lnTo>
                    <a:pt x="2461260" y="47244"/>
                  </a:lnTo>
                  <a:lnTo>
                    <a:pt x="2461260" y="27432"/>
                  </a:lnTo>
                  <a:lnTo>
                    <a:pt x="2467356" y="19812"/>
                  </a:lnTo>
                  <a:lnTo>
                    <a:pt x="2487168" y="19812"/>
                  </a:lnTo>
                  <a:lnTo>
                    <a:pt x="2494788" y="27432"/>
                  </a:lnTo>
                  <a:lnTo>
                    <a:pt x="2494788" y="45720"/>
                  </a:lnTo>
                  <a:lnTo>
                    <a:pt x="2488692" y="53340"/>
                  </a:lnTo>
                  <a:lnTo>
                    <a:pt x="2478024" y="54864"/>
                  </a:lnTo>
                  <a:close/>
                </a:path>
                <a:path w="5443855" h="137160">
                  <a:moveTo>
                    <a:pt x="2557272" y="51816"/>
                  </a:moveTo>
                  <a:lnTo>
                    <a:pt x="2537460" y="51816"/>
                  </a:lnTo>
                  <a:lnTo>
                    <a:pt x="2529840" y="45720"/>
                  </a:lnTo>
                  <a:lnTo>
                    <a:pt x="2529840" y="25908"/>
                  </a:lnTo>
                  <a:lnTo>
                    <a:pt x="2535936" y="18288"/>
                  </a:lnTo>
                  <a:lnTo>
                    <a:pt x="2555748" y="18288"/>
                  </a:lnTo>
                  <a:lnTo>
                    <a:pt x="2563368" y="24384"/>
                  </a:lnTo>
                  <a:lnTo>
                    <a:pt x="2563368" y="44196"/>
                  </a:lnTo>
                  <a:lnTo>
                    <a:pt x="2557272" y="51816"/>
                  </a:lnTo>
                  <a:close/>
                </a:path>
                <a:path w="5443855" h="137160">
                  <a:moveTo>
                    <a:pt x="2624328" y="50292"/>
                  </a:moveTo>
                  <a:lnTo>
                    <a:pt x="2606040" y="50292"/>
                  </a:lnTo>
                  <a:lnTo>
                    <a:pt x="2598420" y="42672"/>
                  </a:lnTo>
                  <a:lnTo>
                    <a:pt x="2598420" y="24384"/>
                  </a:lnTo>
                  <a:lnTo>
                    <a:pt x="2604516" y="16764"/>
                  </a:lnTo>
                  <a:lnTo>
                    <a:pt x="2615184" y="15240"/>
                  </a:lnTo>
                  <a:lnTo>
                    <a:pt x="2624328" y="15240"/>
                  </a:lnTo>
                  <a:lnTo>
                    <a:pt x="2631948" y="22860"/>
                  </a:lnTo>
                  <a:lnTo>
                    <a:pt x="2631948" y="42672"/>
                  </a:lnTo>
                  <a:lnTo>
                    <a:pt x="2624328" y="50292"/>
                  </a:lnTo>
                  <a:close/>
                </a:path>
                <a:path w="5443855" h="137160">
                  <a:moveTo>
                    <a:pt x="2683764" y="48768"/>
                  </a:moveTo>
                  <a:lnTo>
                    <a:pt x="2674620" y="48768"/>
                  </a:lnTo>
                  <a:lnTo>
                    <a:pt x="2667000" y="41148"/>
                  </a:lnTo>
                  <a:lnTo>
                    <a:pt x="2667000" y="32004"/>
                  </a:lnTo>
                  <a:lnTo>
                    <a:pt x="2667476" y="24645"/>
                  </a:lnTo>
                  <a:lnTo>
                    <a:pt x="2670810" y="18859"/>
                  </a:lnTo>
                  <a:lnTo>
                    <a:pt x="2676429" y="15073"/>
                  </a:lnTo>
                  <a:lnTo>
                    <a:pt x="2683764" y="13716"/>
                  </a:lnTo>
                  <a:lnTo>
                    <a:pt x="2692908" y="13716"/>
                  </a:lnTo>
                  <a:lnTo>
                    <a:pt x="2700528" y="21336"/>
                  </a:lnTo>
                  <a:lnTo>
                    <a:pt x="2700528" y="39624"/>
                  </a:lnTo>
                  <a:lnTo>
                    <a:pt x="2692908" y="47244"/>
                  </a:lnTo>
                  <a:lnTo>
                    <a:pt x="2683764" y="48768"/>
                  </a:lnTo>
                  <a:close/>
                </a:path>
                <a:path w="5443855" h="137160">
                  <a:moveTo>
                    <a:pt x="2761488" y="45720"/>
                  </a:moveTo>
                  <a:lnTo>
                    <a:pt x="2743200" y="45720"/>
                  </a:lnTo>
                  <a:lnTo>
                    <a:pt x="2735580" y="39624"/>
                  </a:lnTo>
                  <a:lnTo>
                    <a:pt x="2735580" y="28956"/>
                  </a:lnTo>
                  <a:lnTo>
                    <a:pt x="2736056" y="22479"/>
                  </a:lnTo>
                  <a:lnTo>
                    <a:pt x="2739390" y="17145"/>
                  </a:lnTo>
                  <a:lnTo>
                    <a:pt x="2745009" y="13525"/>
                  </a:lnTo>
                  <a:lnTo>
                    <a:pt x="2752344" y="12192"/>
                  </a:lnTo>
                  <a:lnTo>
                    <a:pt x="2761488" y="12192"/>
                  </a:lnTo>
                  <a:lnTo>
                    <a:pt x="2769108" y="18288"/>
                  </a:lnTo>
                  <a:lnTo>
                    <a:pt x="2769108" y="38100"/>
                  </a:lnTo>
                  <a:lnTo>
                    <a:pt x="2761488" y="45720"/>
                  </a:lnTo>
                  <a:close/>
                </a:path>
                <a:path w="5443855" h="137160">
                  <a:moveTo>
                    <a:pt x="2830068" y="44196"/>
                  </a:moveTo>
                  <a:lnTo>
                    <a:pt x="2811780" y="44196"/>
                  </a:lnTo>
                  <a:lnTo>
                    <a:pt x="2804160" y="36576"/>
                  </a:lnTo>
                  <a:lnTo>
                    <a:pt x="2804160" y="27432"/>
                  </a:lnTo>
                  <a:lnTo>
                    <a:pt x="2804636" y="20931"/>
                  </a:lnTo>
                  <a:lnTo>
                    <a:pt x="2807970" y="15430"/>
                  </a:lnTo>
                  <a:lnTo>
                    <a:pt x="2813589" y="11358"/>
                  </a:lnTo>
                  <a:lnTo>
                    <a:pt x="2820924" y="9144"/>
                  </a:lnTo>
                  <a:lnTo>
                    <a:pt x="2830068" y="9144"/>
                  </a:lnTo>
                  <a:lnTo>
                    <a:pt x="2837688" y="16764"/>
                  </a:lnTo>
                  <a:lnTo>
                    <a:pt x="2837688" y="36576"/>
                  </a:lnTo>
                  <a:lnTo>
                    <a:pt x="2830068" y="44196"/>
                  </a:lnTo>
                  <a:close/>
                </a:path>
                <a:path w="5443855" h="137160">
                  <a:moveTo>
                    <a:pt x="2889504" y="42672"/>
                  </a:moveTo>
                  <a:lnTo>
                    <a:pt x="2880360" y="42672"/>
                  </a:lnTo>
                  <a:lnTo>
                    <a:pt x="2872740" y="35052"/>
                  </a:lnTo>
                  <a:lnTo>
                    <a:pt x="2872740" y="25908"/>
                  </a:lnTo>
                  <a:lnTo>
                    <a:pt x="2873192" y="19192"/>
                  </a:lnTo>
                  <a:lnTo>
                    <a:pt x="2876359" y="13335"/>
                  </a:lnTo>
                  <a:lnTo>
                    <a:pt x="2881526" y="9191"/>
                  </a:lnTo>
                  <a:lnTo>
                    <a:pt x="2887980" y="7620"/>
                  </a:lnTo>
                  <a:lnTo>
                    <a:pt x="2898648" y="7620"/>
                  </a:lnTo>
                  <a:lnTo>
                    <a:pt x="2906268" y="15240"/>
                  </a:lnTo>
                  <a:lnTo>
                    <a:pt x="2906268" y="33528"/>
                  </a:lnTo>
                  <a:lnTo>
                    <a:pt x="2898648" y="41148"/>
                  </a:lnTo>
                  <a:lnTo>
                    <a:pt x="2889504" y="42672"/>
                  </a:lnTo>
                  <a:close/>
                </a:path>
                <a:path w="5443855" h="137160">
                  <a:moveTo>
                    <a:pt x="2967228" y="39624"/>
                  </a:moveTo>
                  <a:lnTo>
                    <a:pt x="2948940" y="39624"/>
                  </a:lnTo>
                  <a:lnTo>
                    <a:pt x="2941320" y="32004"/>
                  </a:lnTo>
                  <a:lnTo>
                    <a:pt x="2941320" y="22860"/>
                  </a:lnTo>
                  <a:lnTo>
                    <a:pt x="2939796" y="13716"/>
                  </a:lnTo>
                  <a:lnTo>
                    <a:pt x="2947416" y="6096"/>
                  </a:lnTo>
                  <a:lnTo>
                    <a:pt x="2956560" y="6096"/>
                  </a:lnTo>
                  <a:lnTo>
                    <a:pt x="2963918" y="6572"/>
                  </a:lnTo>
                  <a:lnTo>
                    <a:pt x="2969704" y="9906"/>
                  </a:lnTo>
                  <a:lnTo>
                    <a:pt x="2973490" y="15525"/>
                  </a:lnTo>
                  <a:lnTo>
                    <a:pt x="2974848" y="22860"/>
                  </a:lnTo>
                  <a:lnTo>
                    <a:pt x="2974848" y="32004"/>
                  </a:lnTo>
                  <a:lnTo>
                    <a:pt x="2967228" y="39624"/>
                  </a:lnTo>
                  <a:close/>
                </a:path>
                <a:path w="5443855" h="137160">
                  <a:moveTo>
                    <a:pt x="3026664" y="38100"/>
                  </a:moveTo>
                  <a:lnTo>
                    <a:pt x="3017520" y="38100"/>
                  </a:lnTo>
                  <a:lnTo>
                    <a:pt x="3009900" y="30480"/>
                  </a:lnTo>
                  <a:lnTo>
                    <a:pt x="3009900" y="21336"/>
                  </a:lnTo>
                  <a:lnTo>
                    <a:pt x="3010352" y="14620"/>
                  </a:lnTo>
                  <a:lnTo>
                    <a:pt x="3013519" y="8763"/>
                  </a:lnTo>
                  <a:lnTo>
                    <a:pt x="3018686" y="4619"/>
                  </a:lnTo>
                  <a:lnTo>
                    <a:pt x="3025140" y="3048"/>
                  </a:lnTo>
                  <a:lnTo>
                    <a:pt x="3035808" y="3048"/>
                  </a:lnTo>
                  <a:lnTo>
                    <a:pt x="3043428" y="10668"/>
                  </a:lnTo>
                  <a:lnTo>
                    <a:pt x="3043428" y="28956"/>
                  </a:lnTo>
                  <a:lnTo>
                    <a:pt x="3035808" y="36576"/>
                  </a:lnTo>
                  <a:lnTo>
                    <a:pt x="3026664" y="38100"/>
                  </a:lnTo>
                  <a:close/>
                </a:path>
                <a:path w="5443855" h="137160">
                  <a:moveTo>
                    <a:pt x="3104388" y="35052"/>
                  </a:moveTo>
                  <a:lnTo>
                    <a:pt x="3086100" y="35052"/>
                  </a:lnTo>
                  <a:lnTo>
                    <a:pt x="3078480" y="27432"/>
                  </a:lnTo>
                  <a:lnTo>
                    <a:pt x="3078480" y="18288"/>
                  </a:lnTo>
                  <a:lnTo>
                    <a:pt x="3076956" y="9144"/>
                  </a:lnTo>
                  <a:lnTo>
                    <a:pt x="3084576" y="1524"/>
                  </a:lnTo>
                  <a:lnTo>
                    <a:pt x="3093720" y="1524"/>
                  </a:lnTo>
                  <a:lnTo>
                    <a:pt x="3101078" y="2000"/>
                  </a:lnTo>
                  <a:lnTo>
                    <a:pt x="3106864" y="5334"/>
                  </a:lnTo>
                  <a:lnTo>
                    <a:pt x="3110650" y="10953"/>
                  </a:lnTo>
                  <a:lnTo>
                    <a:pt x="3112008" y="18288"/>
                  </a:lnTo>
                  <a:lnTo>
                    <a:pt x="3112008" y="27432"/>
                  </a:lnTo>
                  <a:lnTo>
                    <a:pt x="3104388" y="35052"/>
                  </a:lnTo>
                  <a:close/>
                </a:path>
                <a:path w="5443855" h="137160">
                  <a:moveTo>
                    <a:pt x="3172968" y="33528"/>
                  </a:moveTo>
                  <a:lnTo>
                    <a:pt x="3154680" y="33528"/>
                  </a:lnTo>
                  <a:lnTo>
                    <a:pt x="3145536" y="25908"/>
                  </a:lnTo>
                  <a:lnTo>
                    <a:pt x="3145536" y="7620"/>
                  </a:lnTo>
                  <a:lnTo>
                    <a:pt x="3154680" y="0"/>
                  </a:lnTo>
                  <a:lnTo>
                    <a:pt x="3172968" y="0"/>
                  </a:lnTo>
                  <a:lnTo>
                    <a:pt x="3180588" y="7620"/>
                  </a:lnTo>
                  <a:lnTo>
                    <a:pt x="3180588" y="25908"/>
                  </a:lnTo>
                  <a:lnTo>
                    <a:pt x="3172968" y="33528"/>
                  </a:lnTo>
                  <a:close/>
                </a:path>
                <a:path w="5443855" h="137160">
                  <a:moveTo>
                    <a:pt x="3241548" y="33528"/>
                  </a:moveTo>
                  <a:lnTo>
                    <a:pt x="3221736" y="33528"/>
                  </a:lnTo>
                  <a:lnTo>
                    <a:pt x="3214116" y="25908"/>
                  </a:lnTo>
                  <a:lnTo>
                    <a:pt x="3214116" y="7620"/>
                  </a:lnTo>
                  <a:lnTo>
                    <a:pt x="3221736" y="0"/>
                  </a:lnTo>
                  <a:lnTo>
                    <a:pt x="3241548" y="0"/>
                  </a:lnTo>
                  <a:lnTo>
                    <a:pt x="3249168" y="7620"/>
                  </a:lnTo>
                  <a:lnTo>
                    <a:pt x="3249168" y="25908"/>
                  </a:lnTo>
                  <a:lnTo>
                    <a:pt x="3241548" y="33528"/>
                  </a:lnTo>
                  <a:close/>
                </a:path>
                <a:path w="5443855" h="137160">
                  <a:moveTo>
                    <a:pt x="3310128" y="33528"/>
                  </a:moveTo>
                  <a:lnTo>
                    <a:pt x="3290316" y="33528"/>
                  </a:lnTo>
                  <a:lnTo>
                    <a:pt x="3282696" y="25908"/>
                  </a:lnTo>
                  <a:lnTo>
                    <a:pt x="3282696" y="7620"/>
                  </a:lnTo>
                  <a:lnTo>
                    <a:pt x="3290316" y="0"/>
                  </a:lnTo>
                  <a:lnTo>
                    <a:pt x="3310128" y="0"/>
                  </a:lnTo>
                  <a:lnTo>
                    <a:pt x="3317748" y="7620"/>
                  </a:lnTo>
                  <a:lnTo>
                    <a:pt x="3317748" y="25908"/>
                  </a:lnTo>
                  <a:lnTo>
                    <a:pt x="3310128" y="33528"/>
                  </a:lnTo>
                  <a:close/>
                </a:path>
                <a:path w="5443855" h="137160">
                  <a:moveTo>
                    <a:pt x="3378708" y="33528"/>
                  </a:moveTo>
                  <a:lnTo>
                    <a:pt x="3358896" y="33528"/>
                  </a:lnTo>
                  <a:lnTo>
                    <a:pt x="3351276" y="25908"/>
                  </a:lnTo>
                  <a:lnTo>
                    <a:pt x="3351276" y="7620"/>
                  </a:lnTo>
                  <a:lnTo>
                    <a:pt x="3358896" y="0"/>
                  </a:lnTo>
                  <a:lnTo>
                    <a:pt x="3378708" y="0"/>
                  </a:lnTo>
                  <a:lnTo>
                    <a:pt x="3386328" y="7620"/>
                  </a:lnTo>
                  <a:lnTo>
                    <a:pt x="3386328" y="25908"/>
                  </a:lnTo>
                  <a:lnTo>
                    <a:pt x="3378708" y="33528"/>
                  </a:lnTo>
                  <a:close/>
                </a:path>
                <a:path w="5443855" h="137160">
                  <a:moveTo>
                    <a:pt x="3447288" y="33528"/>
                  </a:moveTo>
                  <a:lnTo>
                    <a:pt x="3427476" y="33528"/>
                  </a:lnTo>
                  <a:lnTo>
                    <a:pt x="3419856" y="25908"/>
                  </a:lnTo>
                  <a:lnTo>
                    <a:pt x="3419856" y="7620"/>
                  </a:lnTo>
                  <a:lnTo>
                    <a:pt x="3427476" y="0"/>
                  </a:lnTo>
                  <a:lnTo>
                    <a:pt x="3447288" y="0"/>
                  </a:lnTo>
                  <a:lnTo>
                    <a:pt x="3454908" y="7620"/>
                  </a:lnTo>
                  <a:lnTo>
                    <a:pt x="3454908" y="25908"/>
                  </a:lnTo>
                  <a:lnTo>
                    <a:pt x="3447288" y="33528"/>
                  </a:lnTo>
                  <a:close/>
                </a:path>
                <a:path w="5443855" h="137160">
                  <a:moveTo>
                    <a:pt x="3515868" y="33528"/>
                  </a:moveTo>
                  <a:lnTo>
                    <a:pt x="3496056" y="33528"/>
                  </a:lnTo>
                  <a:lnTo>
                    <a:pt x="3488436" y="25908"/>
                  </a:lnTo>
                  <a:lnTo>
                    <a:pt x="3488436" y="7620"/>
                  </a:lnTo>
                  <a:lnTo>
                    <a:pt x="3496056" y="0"/>
                  </a:lnTo>
                  <a:lnTo>
                    <a:pt x="3515868" y="0"/>
                  </a:lnTo>
                  <a:lnTo>
                    <a:pt x="3523488" y="7620"/>
                  </a:lnTo>
                  <a:lnTo>
                    <a:pt x="3523488" y="25908"/>
                  </a:lnTo>
                  <a:lnTo>
                    <a:pt x="3515868" y="33528"/>
                  </a:lnTo>
                  <a:close/>
                </a:path>
                <a:path w="5443855" h="137160">
                  <a:moveTo>
                    <a:pt x="3584448" y="33528"/>
                  </a:moveTo>
                  <a:lnTo>
                    <a:pt x="3564636" y="33528"/>
                  </a:lnTo>
                  <a:lnTo>
                    <a:pt x="3557016" y="25908"/>
                  </a:lnTo>
                  <a:lnTo>
                    <a:pt x="3557016" y="7620"/>
                  </a:lnTo>
                  <a:lnTo>
                    <a:pt x="3564636" y="0"/>
                  </a:lnTo>
                  <a:lnTo>
                    <a:pt x="3584448" y="0"/>
                  </a:lnTo>
                  <a:lnTo>
                    <a:pt x="3592068" y="7620"/>
                  </a:lnTo>
                  <a:lnTo>
                    <a:pt x="3592068" y="25908"/>
                  </a:lnTo>
                  <a:lnTo>
                    <a:pt x="3584448" y="33528"/>
                  </a:lnTo>
                  <a:close/>
                </a:path>
                <a:path w="5443855" h="137160">
                  <a:moveTo>
                    <a:pt x="3653028" y="33528"/>
                  </a:moveTo>
                  <a:lnTo>
                    <a:pt x="3633216" y="33528"/>
                  </a:lnTo>
                  <a:lnTo>
                    <a:pt x="3625596" y="25908"/>
                  </a:lnTo>
                  <a:lnTo>
                    <a:pt x="3625596" y="7620"/>
                  </a:lnTo>
                  <a:lnTo>
                    <a:pt x="3633216" y="0"/>
                  </a:lnTo>
                  <a:lnTo>
                    <a:pt x="3653028" y="0"/>
                  </a:lnTo>
                  <a:lnTo>
                    <a:pt x="3660648" y="7620"/>
                  </a:lnTo>
                  <a:lnTo>
                    <a:pt x="3660648" y="25908"/>
                  </a:lnTo>
                  <a:lnTo>
                    <a:pt x="3653028" y="33528"/>
                  </a:lnTo>
                  <a:close/>
                </a:path>
                <a:path w="5443855" h="137160">
                  <a:moveTo>
                    <a:pt x="3721608" y="33528"/>
                  </a:moveTo>
                  <a:lnTo>
                    <a:pt x="3701796" y="33528"/>
                  </a:lnTo>
                  <a:lnTo>
                    <a:pt x="3694176" y="25908"/>
                  </a:lnTo>
                  <a:lnTo>
                    <a:pt x="3694176" y="7620"/>
                  </a:lnTo>
                  <a:lnTo>
                    <a:pt x="3701796" y="0"/>
                  </a:lnTo>
                  <a:lnTo>
                    <a:pt x="3721608" y="0"/>
                  </a:lnTo>
                  <a:lnTo>
                    <a:pt x="3729228" y="7620"/>
                  </a:lnTo>
                  <a:lnTo>
                    <a:pt x="3729228" y="25908"/>
                  </a:lnTo>
                  <a:lnTo>
                    <a:pt x="3721608" y="33528"/>
                  </a:lnTo>
                  <a:close/>
                </a:path>
                <a:path w="5443855" h="137160">
                  <a:moveTo>
                    <a:pt x="3790188" y="33528"/>
                  </a:moveTo>
                  <a:lnTo>
                    <a:pt x="3770376" y="33528"/>
                  </a:lnTo>
                  <a:lnTo>
                    <a:pt x="3762756" y="25908"/>
                  </a:lnTo>
                  <a:lnTo>
                    <a:pt x="3762756" y="7620"/>
                  </a:lnTo>
                  <a:lnTo>
                    <a:pt x="3770376" y="0"/>
                  </a:lnTo>
                  <a:lnTo>
                    <a:pt x="3790188" y="0"/>
                  </a:lnTo>
                  <a:lnTo>
                    <a:pt x="3797808" y="7620"/>
                  </a:lnTo>
                  <a:lnTo>
                    <a:pt x="3797808" y="25908"/>
                  </a:lnTo>
                  <a:lnTo>
                    <a:pt x="3790188" y="33528"/>
                  </a:lnTo>
                  <a:close/>
                </a:path>
                <a:path w="5443855" h="137160">
                  <a:moveTo>
                    <a:pt x="3858768" y="33528"/>
                  </a:moveTo>
                  <a:lnTo>
                    <a:pt x="3838956" y="33528"/>
                  </a:lnTo>
                  <a:lnTo>
                    <a:pt x="3831336" y="25908"/>
                  </a:lnTo>
                  <a:lnTo>
                    <a:pt x="3831336" y="7620"/>
                  </a:lnTo>
                  <a:lnTo>
                    <a:pt x="3838956" y="0"/>
                  </a:lnTo>
                  <a:lnTo>
                    <a:pt x="3858768" y="0"/>
                  </a:lnTo>
                  <a:lnTo>
                    <a:pt x="3866388" y="7620"/>
                  </a:lnTo>
                  <a:lnTo>
                    <a:pt x="3866388" y="25908"/>
                  </a:lnTo>
                  <a:lnTo>
                    <a:pt x="3858768" y="33528"/>
                  </a:lnTo>
                  <a:close/>
                </a:path>
                <a:path w="5443855" h="137160">
                  <a:moveTo>
                    <a:pt x="3927348" y="33528"/>
                  </a:moveTo>
                  <a:lnTo>
                    <a:pt x="3907536" y="33528"/>
                  </a:lnTo>
                  <a:lnTo>
                    <a:pt x="3899916" y="25908"/>
                  </a:lnTo>
                  <a:lnTo>
                    <a:pt x="3899916" y="7620"/>
                  </a:lnTo>
                  <a:lnTo>
                    <a:pt x="3907536" y="0"/>
                  </a:lnTo>
                  <a:lnTo>
                    <a:pt x="3927348" y="0"/>
                  </a:lnTo>
                  <a:lnTo>
                    <a:pt x="3934968" y="7620"/>
                  </a:lnTo>
                  <a:lnTo>
                    <a:pt x="3934968" y="25908"/>
                  </a:lnTo>
                  <a:lnTo>
                    <a:pt x="3927348" y="33528"/>
                  </a:lnTo>
                  <a:close/>
                </a:path>
                <a:path w="5443855" h="137160">
                  <a:moveTo>
                    <a:pt x="3995928" y="33528"/>
                  </a:moveTo>
                  <a:lnTo>
                    <a:pt x="3976116" y="33528"/>
                  </a:lnTo>
                  <a:lnTo>
                    <a:pt x="3968496" y="25908"/>
                  </a:lnTo>
                  <a:lnTo>
                    <a:pt x="3968496" y="7620"/>
                  </a:lnTo>
                  <a:lnTo>
                    <a:pt x="3976116" y="0"/>
                  </a:lnTo>
                  <a:lnTo>
                    <a:pt x="3995928" y="0"/>
                  </a:lnTo>
                  <a:lnTo>
                    <a:pt x="4003548" y="7620"/>
                  </a:lnTo>
                  <a:lnTo>
                    <a:pt x="4003548" y="25908"/>
                  </a:lnTo>
                  <a:lnTo>
                    <a:pt x="3995928" y="33528"/>
                  </a:lnTo>
                  <a:close/>
                </a:path>
                <a:path w="5443855" h="137160">
                  <a:moveTo>
                    <a:pt x="4064508" y="33528"/>
                  </a:moveTo>
                  <a:lnTo>
                    <a:pt x="4044696" y="33528"/>
                  </a:lnTo>
                  <a:lnTo>
                    <a:pt x="4037076" y="25908"/>
                  </a:lnTo>
                  <a:lnTo>
                    <a:pt x="4037076" y="7620"/>
                  </a:lnTo>
                  <a:lnTo>
                    <a:pt x="4044696" y="0"/>
                  </a:lnTo>
                  <a:lnTo>
                    <a:pt x="4064508" y="0"/>
                  </a:lnTo>
                  <a:lnTo>
                    <a:pt x="4072128" y="7620"/>
                  </a:lnTo>
                  <a:lnTo>
                    <a:pt x="4072128" y="25908"/>
                  </a:lnTo>
                  <a:lnTo>
                    <a:pt x="4064508" y="33528"/>
                  </a:lnTo>
                  <a:close/>
                </a:path>
                <a:path w="5443855" h="137160">
                  <a:moveTo>
                    <a:pt x="4133088" y="33528"/>
                  </a:moveTo>
                  <a:lnTo>
                    <a:pt x="4113276" y="33528"/>
                  </a:lnTo>
                  <a:lnTo>
                    <a:pt x="4105656" y="25908"/>
                  </a:lnTo>
                  <a:lnTo>
                    <a:pt x="4105656" y="7620"/>
                  </a:lnTo>
                  <a:lnTo>
                    <a:pt x="4113276" y="0"/>
                  </a:lnTo>
                  <a:lnTo>
                    <a:pt x="4133088" y="0"/>
                  </a:lnTo>
                  <a:lnTo>
                    <a:pt x="4140708" y="7620"/>
                  </a:lnTo>
                  <a:lnTo>
                    <a:pt x="4140708" y="25908"/>
                  </a:lnTo>
                  <a:lnTo>
                    <a:pt x="4133088" y="33528"/>
                  </a:lnTo>
                  <a:close/>
                </a:path>
                <a:path w="5443855" h="137160">
                  <a:moveTo>
                    <a:pt x="4201668" y="33528"/>
                  </a:moveTo>
                  <a:lnTo>
                    <a:pt x="4181856" y="33528"/>
                  </a:lnTo>
                  <a:lnTo>
                    <a:pt x="4174236" y="25908"/>
                  </a:lnTo>
                  <a:lnTo>
                    <a:pt x="4174236" y="7620"/>
                  </a:lnTo>
                  <a:lnTo>
                    <a:pt x="4181856" y="0"/>
                  </a:lnTo>
                  <a:lnTo>
                    <a:pt x="4201668" y="0"/>
                  </a:lnTo>
                  <a:lnTo>
                    <a:pt x="4209288" y="7620"/>
                  </a:lnTo>
                  <a:lnTo>
                    <a:pt x="4209288" y="25908"/>
                  </a:lnTo>
                  <a:lnTo>
                    <a:pt x="4201668" y="33528"/>
                  </a:lnTo>
                  <a:close/>
                </a:path>
                <a:path w="5443855" h="137160">
                  <a:moveTo>
                    <a:pt x="4270248" y="33528"/>
                  </a:moveTo>
                  <a:lnTo>
                    <a:pt x="4250436" y="33528"/>
                  </a:lnTo>
                  <a:lnTo>
                    <a:pt x="4242816" y="25908"/>
                  </a:lnTo>
                  <a:lnTo>
                    <a:pt x="4242816" y="7620"/>
                  </a:lnTo>
                  <a:lnTo>
                    <a:pt x="4250436" y="0"/>
                  </a:lnTo>
                  <a:lnTo>
                    <a:pt x="4270248" y="0"/>
                  </a:lnTo>
                  <a:lnTo>
                    <a:pt x="4277868" y="7620"/>
                  </a:lnTo>
                  <a:lnTo>
                    <a:pt x="4277868" y="25908"/>
                  </a:lnTo>
                  <a:lnTo>
                    <a:pt x="4270248" y="33528"/>
                  </a:lnTo>
                  <a:close/>
                </a:path>
                <a:path w="5443855" h="137160">
                  <a:moveTo>
                    <a:pt x="4338828" y="33528"/>
                  </a:moveTo>
                  <a:lnTo>
                    <a:pt x="4319016" y="33528"/>
                  </a:lnTo>
                  <a:lnTo>
                    <a:pt x="4311396" y="25908"/>
                  </a:lnTo>
                  <a:lnTo>
                    <a:pt x="4311396" y="7620"/>
                  </a:lnTo>
                  <a:lnTo>
                    <a:pt x="4319016" y="0"/>
                  </a:lnTo>
                  <a:lnTo>
                    <a:pt x="4338828" y="0"/>
                  </a:lnTo>
                  <a:lnTo>
                    <a:pt x="4346448" y="7620"/>
                  </a:lnTo>
                  <a:lnTo>
                    <a:pt x="4346448" y="25908"/>
                  </a:lnTo>
                  <a:lnTo>
                    <a:pt x="4338828" y="33528"/>
                  </a:lnTo>
                  <a:close/>
                </a:path>
                <a:path w="5443855" h="137160">
                  <a:moveTo>
                    <a:pt x="4407408" y="33528"/>
                  </a:moveTo>
                  <a:lnTo>
                    <a:pt x="4387596" y="33528"/>
                  </a:lnTo>
                  <a:lnTo>
                    <a:pt x="4379976" y="25908"/>
                  </a:lnTo>
                  <a:lnTo>
                    <a:pt x="4379976" y="7620"/>
                  </a:lnTo>
                  <a:lnTo>
                    <a:pt x="4387596" y="0"/>
                  </a:lnTo>
                  <a:lnTo>
                    <a:pt x="4407408" y="0"/>
                  </a:lnTo>
                  <a:lnTo>
                    <a:pt x="4415028" y="7620"/>
                  </a:lnTo>
                  <a:lnTo>
                    <a:pt x="4415028" y="25908"/>
                  </a:lnTo>
                  <a:lnTo>
                    <a:pt x="4407408" y="33528"/>
                  </a:lnTo>
                  <a:close/>
                </a:path>
                <a:path w="5443855" h="137160">
                  <a:moveTo>
                    <a:pt x="4475988" y="33528"/>
                  </a:moveTo>
                  <a:lnTo>
                    <a:pt x="4456176" y="33528"/>
                  </a:lnTo>
                  <a:lnTo>
                    <a:pt x="4448556" y="25908"/>
                  </a:lnTo>
                  <a:lnTo>
                    <a:pt x="4448556" y="7620"/>
                  </a:lnTo>
                  <a:lnTo>
                    <a:pt x="4456176" y="0"/>
                  </a:lnTo>
                  <a:lnTo>
                    <a:pt x="4475988" y="0"/>
                  </a:lnTo>
                  <a:lnTo>
                    <a:pt x="4483608" y="7620"/>
                  </a:lnTo>
                  <a:lnTo>
                    <a:pt x="4483608" y="25908"/>
                  </a:lnTo>
                  <a:lnTo>
                    <a:pt x="4475988" y="33528"/>
                  </a:lnTo>
                  <a:close/>
                </a:path>
                <a:path w="5443855" h="137160">
                  <a:moveTo>
                    <a:pt x="4544568" y="33528"/>
                  </a:moveTo>
                  <a:lnTo>
                    <a:pt x="4524756" y="33528"/>
                  </a:lnTo>
                  <a:lnTo>
                    <a:pt x="4517136" y="25908"/>
                  </a:lnTo>
                  <a:lnTo>
                    <a:pt x="4517136" y="7620"/>
                  </a:lnTo>
                  <a:lnTo>
                    <a:pt x="4524756" y="0"/>
                  </a:lnTo>
                  <a:lnTo>
                    <a:pt x="4544568" y="0"/>
                  </a:lnTo>
                  <a:lnTo>
                    <a:pt x="4552188" y="7620"/>
                  </a:lnTo>
                  <a:lnTo>
                    <a:pt x="4552188" y="25908"/>
                  </a:lnTo>
                  <a:lnTo>
                    <a:pt x="4544568" y="33528"/>
                  </a:lnTo>
                  <a:close/>
                </a:path>
                <a:path w="5443855" h="137160">
                  <a:moveTo>
                    <a:pt x="4613148" y="33528"/>
                  </a:moveTo>
                  <a:lnTo>
                    <a:pt x="4593336" y="33528"/>
                  </a:lnTo>
                  <a:lnTo>
                    <a:pt x="4585716" y="25908"/>
                  </a:lnTo>
                  <a:lnTo>
                    <a:pt x="4585716" y="7620"/>
                  </a:lnTo>
                  <a:lnTo>
                    <a:pt x="4593336" y="0"/>
                  </a:lnTo>
                  <a:lnTo>
                    <a:pt x="4613148" y="0"/>
                  </a:lnTo>
                  <a:lnTo>
                    <a:pt x="4620768" y="7620"/>
                  </a:lnTo>
                  <a:lnTo>
                    <a:pt x="4620768" y="25908"/>
                  </a:lnTo>
                  <a:lnTo>
                    <a:pt x="4613148" y="33528"/>
                  </a:lnTo>
                  <a:close/>
                </a:path>
                <a:path w="5443855" h="137160">
                  <a:moveTo>
                    <a:pt x="4681728" y="33528"/>
                  </a:moveTo>
                  <a:lnTo>
                    <a:pt x="4661916" y="33528"/>
                  </a:lnTo>
                  <a:lnTo>
                    <a:pt x="4654296" y="25908"/>
                  </a:lnTo>
                  <a:lnTo>
                    <a:pt x="4654296" y="7620"/>
                  </a:lnTo>
                  <a:lnTo>
                    <a:pt x="4661916" y="0"/>
                  </a:lnTo>
                  <a:lnTo>
                    <a:pt x="4681728" y="0"/>
                  </a:lnTo>
                  <a:lnTo>
                    <a:pt x="4689348" y="7620"/>
                  </a:lnTo>
                  <a:lnTo>
                    <a:pt x="4689348" y="25908"/>
                  </a:lnTo>
                  <a:lnTo>
                    <a:pt x="4681728" y="33528"/>
                  </a:lnTo>
                  <a:close/>
                </a:path>
                <a:path w="5443855" h="137160">
                  <a:moveTo>
                    <a:pt x="4750308" y="33528"/>
                  </a:moveTo>
                  <a:lnTo>
                    <a:pt x="4730496" y="33528"/>
                  </a:lnTo>
                  <a:lnTo>
                    <a:pt x="4722876" y="25908"/>
                  </a:lnTo>
                  <a:lnTo>
                    <a:pt x="4722876" y="7620"/>
                  </a:lnTo>
                  <a:lnTo>
                    <a:pt x="4730496" y="0"/>
                  </a:lnTo>
                  <a:lnTo>
                    <a:pt x="4750308" y="0"/>
                  </a:lnTo>
                  <a:lnTo>
                    <a:pt x="4757928" y="7620"/>
                  </a:lnTo>
                  <a:lnTo>
                    <a:pt x="4757928" y="25908"/>
                  </a:lnTo>
                  <a:lnTo>
                    <a:pt x="4750308" y="33528"/>
                  </a:lnTo>
                  <a:close/>
                </a:path>
                <a:path w="5443855" h="137160">
                  <a:moveTo>
                    <a:pt x="4818888" y="33528"/>
                  </a:moveTo>
                  <a:lnTo>
                    <a:pt x="4799076" y="33528"/>
                  </a:lnTo>
                  <a:lnTo>
                    <a:pt x="4791456" y="25908"/>
                  </a:lnTo>
                  <a:lnTo>
                    <a:pt x="4791456" y="7620"/>
                  </a:lnTo>
                  <a:lnTo>
                    <a:pt x="4799076" y="0"/>
                  </a:lnTo>
                  <a:lnTo>
                    <a:pt x="4818888" y="0"/>
                  </a:lnTo>
                  <a:lnTo>
                    <a:pt x="4826508" y="7620"/>
                  </a:lnTo>
                  <a:lnTo>
                    <a:pt x="4826508" y="25908"/>
                  </a:lnTo>
                  <a:lnTo>
                    <a:pt x="4818888" y="33528"/>
                  </a:lnTo>
                  <a:close/>
                </a:path>
                <a:path w="5443855" h="137160">
                  <a:moveTo>
                    <a:pt x="4887468" y="33528"/>
                  </a:moveTo>
                  <a:lnTo>
                    <a:pt x="4867656" y="33528"/>
                  </a:lnTo>
                  <a:lnTo>
                    <a:pt x="4860036" y="25908"/>
                  </a:lnTo>
                  <a:lnTo>
                    <a:pt x="4860036" y="7620"/>
                  </a:lnTo>
                  <a:lnTo>
                    <a:pt x="4867656" y="0"/>
                  </a:lnTo>
                  <a:lnTo>
                    <a:pt x="4887468" y="0"/>
                  </a:lnTo>
                  <a:lnTo>
                    <a:pt x="4895088" y="7620"/>
                  </a:lnTo>
                  <a:lnTo>
                    <a:pt x="4895088" y="25908"/>
                  </a:lnTo>
                  <a:lnTo>
                    <a:pt x="4887468" y="33528"/>
                  </a:lnTo>
                  <a:close/>
                </a:path>
                <a:path w="5443855" h="137160">
                  <a:moveTo>
                    <a:pt x="4956048" y="33528"/>
                  </a:moveTo>
                  <a:lnTo>
                    <a:pt x="4936236" y="33528"/>
                  </a:lnTo>
                  <a:lnTo>
                    <a:pt x="4928616" y="25908"/>
                  </a:lnTo>
                  <a:lnTo>
                    <a:pt x="4928616" y="7620"/>
                  </a:lnTo>
                  <a:lnTo>
                    <a:pt x="4936236" y="0"/>
                  </a:lnTo>
                  <a:lnTo>
                    <a:pt x="4956048" y="0"/>
                  </a:lnTo>
                  <a:lnTo>
                    <a:pt x="4963668" y="7620"/>
                  </a:lnTo>
                  <a:lnTo>
                    <a:pt x="4963668" y="25908"/>
                  </a:lnTo>
                  <a:lnTo>
                    <a:pt x="4956048" y="33528"/>
                  </a:lnTo>
                  <a:close/>
                </a:path>
                <a:path w="5443855" h="137160">
                  <a:moveTo>
                    <a:pt x="5024628" y="33528"/>
                  </a:moveTo>
                  <a:lnTo>
                    <a:pt x="5004816" y="33528"/>
                  </a:lnTo>
                  <a:lnTo>
                    <a:pt x="4997196" y="25908"/>
                  </a:lnTo>
                  <a:lnTo>
                    <a:pt x="4997196" y="7620"/>
                  </a:lnTo>
                  <a:lnTo>
                    <a:pt x="5004816" y="0"/>
                  </a:lnTo>
                  <a:lnTo>
                    <a:pt x="5024628" y="0"/>
                  </a:lnTo>
                  <a:lnTo>
                    <a:pt x="5032248" y="7620"/>
                  </a:lnTo>
                  <a:lnTo>
                    <a:pt x="5032248" y="25908"/>
                  </a:lnTo>
                  <a:lnTo>
                    <a:pt x="5024628" y="33528"/>
                  </a:lnTo>
                  <a:close/>
                </a:path>
                <a:path w="5443855" h="137160">
                  <a:moveTo>
                    <a:pt x="5093208" y="33528"/>
                  </a:moveTo>
                  <a:lnTo>
                    <a:pt x="5073396" y="33528"/>
                  </a:lnTo>
                  <a:lnTo>
                    <a:pt x="5065776" y="25908"/>
                  </a:lnTo>
                  <a:lnTo>
                    <a:pt x="5065776" y="7620"/>
                  </a:lnTo>
                  <a:lnTo>
                    <a:pt x="5073396" y="0"/>
                  </a:lnTo>
                  <a:lnTo>
                    <a:pt x="5093208" y="0"/>
                  </a:lnTo>
                  <a:lnTo>
                    <a:pt x="5100828" y="7620"/>
                  </a:lnTo>
                  <a:lnTo>
                    <a:pt x="5100828" y="25908"/>
                  </a:lnTo>
                  <a:lnTo>
                    <a:pt x="5093208" y="33528"/>
                  </a:lnTo>
                  <a:close/>
                </a:path>
                <a:path w="5443855" h="137160">
                  <a:moveTo>
                    <a:pt x="5161788" y="33528"/>
                  </a:moveTo>
                  <a:lnTo>
                    <a:pt x="5141976" y="33528"/>
                  </a:lnTo>
                  <a:lnTo>
                    <a:pt x="5134356" y="25908"/>
                  </a:lnTo>
                  <a:lnTo>
                    <a:pt x="5134356" y="7620"/>
                  </a:lnTo>
                  <a:lnTo>
                    <a:pt x="5141976" y="0"/>
                  </a:lnTo>
                  <a:lnTo>
                    <a:pt x="5161788" y="0"/>
                  </a:lnTo>
                  <a:lnTo>
                    <a:pt x="5169408" y="7620"/>
                  </a:lnTo>
                  <a:lnTo>
                    <a:pt x="5169408" y="25908"/>
                  </a:lnTo>
                  <a:lnTo>
                    <a:pt x="5161788" y="33528"/>
                  </a:lnTo>
                  <a:close/>
                </a:path>
                <a:path w="5443855" h="137160">
                  <a:moveTo>
                    <a:pt x="5230368" y="33528"/>
                  </a:moveTo>
                  <a:lnTo>
                    <a:pt x="5210556" y="33528"/>
                  </a:lnTo>
                  <a:lnTo>
                    <a:pt x="5202936" y="25908"/>
                  </a:lnTo>
                  <a:lnTo>
                    <a:pt x="5202936" y="7620"/>
                  </a:lnTo>
                  <a:lnTo>
                    <a:pt x="5210556" y="0"/>
                  </a:lnTo>
                  <a:lnTo>
                    <a:pt x="5230368" y="0"/>
                  </a:lnTo>
                  <a:lnTo>
                    <a:pt x="5237988" y="7620"/>
                  </a:lnTo>
                  <a:lnTo>
                    <a:pt x="5237988" y="25908"/>
                  </a:lnTo>
                  <a:lnTo>
                    <a:pt x="5230368" y="33528"/>
                  </a:lnTo>
                  <a:close/>
                </a:path>
                <a:path w="5443855" h="137160">
                  <a:moveTo>
                    <a:pt x="5298948" y="33528"/>
                  </a:moveTo>
                  <a:lnTo>
                    <a:pt x="5279136" y="33528"/>
                  </a:lnTo>
                  <a:lnTo>
                    <a:pt x="5271516" y="25908"/>
                  </a:lnTo>
                  <a:lnTo>
                    <a:pt x="5271516" y="7620"/>
                  </a:lnTo>
                  <a:lnTo>
                    <a:pt x="5279136" y="0"/>
                  </a:lnTo>
                  <a:lnTo>
                    <a:pt x="5298948" y="0"/>
                  </a:lnTo>
                  <a:lnTo>
                    <a:pt x="5306568" y="7620"/>
                  </a:lnTo>
                  <a:lnTo>
                    <a:pt x="5306568" y="25908"/>
                  </a:lnTo>
                  <a:lnTo>
                    <a:pt x="5298948" y="33528"/>
                  </a:lnTo>
                  <a:close/>
                </a:path>
                <a:path w="5443855" h="137160">
                  <a:moveTo>
                    <a:pt x="5367528" y="33528"/>
                  </a:moveTo>
                  <a:lnTo>
                    <a:pt x="5347716" y="33528"/>
                  </a:lnTo>
                  <a:lnTo>
                    <a:pt x="5340096" y="25908"/>
                  </a:lnTo>
                  <a:lnTo>
                    <a:pt x="5340096" y="7620"/>
                  </a:lnTo>
                  <a:lnTo>
                    <a:pt x="5347716" y="0"/>
                  </a:lnTo>
                  <a:lnTo>
                    <a:pt x="5367528" y="0"/>
                  </a:lnTo>
                  <a:lnTo>
                    <a:pt x="5375148" y="7620"/>
                  </a:lnTo>
                  <a:lnTo>
                    <a:pt x="5375148" y="25908"/>
                  </a:lnTo>
                  <a:lnTo>
                    <a:pt x="5367528" y="33528"/>
                  </a:lnTo>
                  <a:close/>
                </a:path>
                <a:path w="5443855" h="137160">
                  <a:moveTo>
                    <a:pt x="5436108" y="33528"/>
                  </a:moveTo>
                  <a:lnTo>
                    <a:pt x="5416296" y="33528"/>
                  </a:lnTo>
                  <a:lnTo>
                    <a:pt x="5408676" y="25908"/>
                  </a:lnTo>
                  <a:lnTo>
                    <a:pt x="5408676" y="7620"/>
                  </a:lnTo>
                  <a:lnTo>
                    <a:pt x="5416296" y="0"/>
                  </a:lnTo>
                  <a:lnTo>
                    <a:pt x="5436108" y="0"/>
                  </a:lnTo>
                  <a:lnTo>
                    <a:pt x="5443728" y="7620"/>
                  </a:lnTo>
                  <a:lnTo>
                    <a:pt x="5443728" y="25908"/>
                  </a:lnTo>
                  <a:lnTo>
                    <a:pt x="5436108" y="33528"/>
                  </a:lnTo>
                  <a:close/>
                </a:path>
              </a:pathLst>
            </a:custGeom>
            <a:solidFill>
              <a:srgbClr val="649FFF"/>
            </a:solidFill>
          </p:spPr>
          <p:txBody>
            <a:bodyPr wrap="square" lIns="0" tIns="0" rIns="0" bIns="0" rtlCol="0"/>
            <a:lstStyle/>
            <a:p>
              <a:endParaRPr/>
            </a:p>
          </p:txBody>
        </p:sp>
        <p:pic>
          <p:nvPicPr>
            <p:cNvPr id="106" name="object 105">
              <a:extLst>
                <a:ext uri="{FF2B5EF4-FFF2-40B4-BE49-F238E27FC236}">
                  <a16:creationId xmlns:a16="http://schemas.microsoft.com/office/drawing/2014/main" id="{DE6B3C42-597E-1513-2646-39385C5F7054}"/>
                </a:ext>
              </a:extLst>
            </p:cNvPr>
            <p:cNvPicPr/>
            <p:nvPr/>
          </p:nvPicPr>
          <p:blipFill>
            <a:blip r:embed="rId7" cstate="print"/>
            <a:stretch>
              <a:fillRect/>
            </a:stretch>
          </p:blipFill>
          <p:spPr>
            <a:xfrm>
              <a:off x="4180331" y="5747004"/>
              <a:ext cx="121920" cy="121920"/>
            </a:xfrm>
            <a:prstGeom prst="rect">
              <a:avLst/>
            </a:prstGeom>
          </p:spPr>
        </p:pic>
        <p:sp>
          <p:nvSpPr>
            <p:cNvPr id="107" name="object 106">
              <a:extLst>
                <a:ext uri="{FF2B5EF4-FFF2-40B4-BE49-F238E27FC236}">
                  <a16:creationId xmlns:a16="http://schemas.microsoft.com/office/drawing/2014/main" id="{3D34E7AA-E5DC-1393-0B4D-6B83C00ECCBA}"/>
                </a:ext>
              </a:extLst>
            </p:cNvPr>
            <p:cNvSpPr/>
            <p:nvPr/>
          </p:nvSpPr>
          <p:spPr>
            <a:xfrm>
              <a:off x="4962144" y="5730240"/>
              <a:ext cx="4814570" cy="228600"/>
            </a:xfrm>
            <a:custGeom>
              <a:avLst/>
              <a:gdLst/>
              <a:ahLst/>
              <a:cxnLst/>
              <a:rect l="l" t="t" r="r" b="b"/>
              <a:pathLst>
                <a:path w="4814570" h="228600">
                  <a:moveTo>
                    <a:pt x="121920" y="167640"/>
                  </a:moveTo>
                  <a:lnTo>
                    <a:pt x="60960" y="106680"/>
                  </a:lnTo>
                  <a:lnTo>
                    <a:pt x="0" y="167640"/>
                  </a:lnTo>
                  <a:lnTo>
                    <a:pt x="60960" y="228600"/>
                  </a:lnTo>
                  <a:lnTo>
                    <a:pt x="121920" y="167640"/>
                  </a:lnTo>
                  <a:close/>
                </a:path>
                <a:path w="4814570" h="228600">
                  <a:moveTo>
                    <a:pt x="903732" y="111252"/>
                  </a:moveTo>
                  <a:lnTo>
                    <a:pt x="842772" y="50292"/>
                  </a:lnTo>
                  <a:lnTo>
                    <a:pt x="781812" y="111252"/>
                  </a:lnTo>
                  <a:lnTo>
                    <a:pt x="842772" y="172212"/>
                  </a:lnTo>
                  <a:lnTo>
                    <a:pt x="903732" y="111252"/>
                  </a:lnTo>
                  <a:close/>
                </a:path>
                <a:path w="4814570" h="228600">
                  <a:moveTo>
                    <a:pt x="1687068" y="83820"/>
                  </a:moveTo>
                  <a:lnTo>
                    <a:pt x="1626108" y="22860"/>
                  </a:lnTo>
                  <a:lnTo>
                    <a:pt x="1565148" y="83820"/>
                  </a:lnTo>
                  <a:lnTo>
                    <a:pt x="1626108" y="144780"/>
                  </a:lnTo>
                  <a:lnTo>
                    <a:pt x="1687068" y="83820"/>
                  </a:lnTo>
                  <a:close/>
                </a:path>
                <a:path w="4814570" h="228600">
                  <a:moveTo>
                    <a:pt x="2468867" y="60960"/>
                  </a:moveTo>
                  <a:lnTo>
                    <a:pt x="2407907" y="0"/>
                  </a:lnTo>
                  <a:lnTo>
                    <a:pt x="2346947" y="60960"/>
                  </a:lnTo>
                  <a:lnTo>
                    <a:pt x="2407907" y="121920"/>
                  </a:lnTo>
                  <a:lnTo>
                    <a:pt x="2468867" y="60960"/>
                  </a:lnTo>
                  <a:close/>
                </a:path>
                <a:path w="4814570" h="228600">
                  <a:moveTo>
                    <a:pt x="3250692" y="60960"/>
                  </a:moveTo>
                  <a:lnTo>
                    <a:pt x="3191256" y="0"/>
                  </a:lnTo>
                  <a:lnTo>
                    <a:pt x="3128772" y="60960"/>
                  </a:lnTo>
                  <a:lnTo>
                    <a:pt x="3191256" y="121920"/>
                  </a:lnTo>
                  <a:lnTo>
                    <a:pt x="3250692" y="60960"/>
                  </a:lnTo>
                  <a:close/>
                </a:path>
                <a:path w="4814570" h="228600">
                  <a:moveTo>
                    <a:pt x="4032504" y="60960"/>
                  </a:moveTo>
                  <a:lnTo>
                    <a:pt x="3973068" y="0"/>
                  </a:lnTo>
                  <a:lnTo>
                    <a:pt x="3910584" y="60960"/>
                  </a:lnTo>
                  <a:lnTo>
                    <a:pt x="3973068" y="121920"/>
                  </a:lnTo>
                  <a:lnTo>
                    <a:pt x="4032504" y="60960"/>
                  </a:lnTo>
                  <a:close/>
                </a:path>
                <a:path w="4814570" h="228600">
                  <a:moveTo>
                    <a:pt x="4814316" y="60960"/>
                  </a:moveTo>
                  <a:lnTo>
                    <a:pt x="4754880" y="0"/>
                  </a:lnTo>
                  <a:lnTo>
                    <a:pt x="4692396" y="60960"/>
                  </a:lnTo>
                  <a:lnTo>
                    <a:pt x="4754880" y="121920"/>
                  </a:lnTo>
                  <a:lnTo>
                    <a:pt x="4814316" y="60960"/>
                  </a:lnTo>
                  <a:close/>
                </a:path>
              </a:pathLst>
            </a:custGeom>
            <a:solidFill>
              <a:srgbClr val="649FFF"/>
            </a:solidFill>
          </p:spPr>
          <p:txBody>
            <a:bodyPr wrap="square" lIns="0" tIns="0" rIns="0" bIns="0" rtlCol="0"/>
            <a:lstStyle/>
            <a:p>
              <a:endParaRPr/>
            </a:p>
          </p:txBody>
        </p:sp>
        <p:sp>
          <p:nvSpPr>
            <p:cNvPr id="108" name="object 107">
              <a:extLst>
                <a:ext uri="{FF2B5EF4-FFF2-40B4-BE49-F238E27FC236}">
                  <a16:creationId xmlns:a16="http://schemas.microsoft.com/office/drawing/2014/main" id="{A3F1ACD1-7423-4C3B-657B-D25AE5F952F6}"/>
                </a:ext>
              </a:extLst>
            </p:cNvPr>
            <p:cNvSpPr/>
            <p:nvPr/>
          </p:nvSpPr>
          <p:spPr>
            <a:xfrm>
              <a:off x="3439667" y="4639056"/>
              <a:ext cx="832485" cy="1172210"/>
            </a:xfrm>
            <a:custGeom>
              <a:avLst/>
              <a:gdLst/>
              <a:ahLst/>
              <a:cxnLst/>
              <a:rect l="l" t="t" r="r" b="b"/>
              <a:pathLst>
                <a:path w="832485" h="1172210">
                  <a:moveTo>
                    <a:pt x="19812" y="48768"/>
                  </a:moveTo>
                  <a:lnTo>
                    <a:pt x="0" y="19812"/>
                  </a:lnTo>
                  <a:lnTo>
                    <a:pt x="28956" y="0"/>
                  </a:lnTo>
                  <a:lnTo>
                    <a:pt x="48768" y="28956"/>
                  </a:lnTo>
                  <a:lnTo>
                    <a:pt x="19812" y="48768"/>
                  </a:lnTo>
                  <a:close/>
                </a:path>
                <a:path w="832485" h="1172210">
                  <a:moveTo>
                    <a:pt x="59436" y="103632"/>
                  </a:moveTo>
                  <a:lnTo>
                    <a:pt x="39624" y="76200"/>
                  </a:lnTo>
                  <a:lnTo>
                    <a:pt x="67056" y="56388"/>
                  </a:lnTo>
                  <a:lnTo>
                    <a:pt x="86868" y="85344"/>
                  </a:lnTo>
                  <a:lnTo>
                    <a:pt x="59436" y="103632"/>
                  </a:lnTo>
                  <a:close/>
                </a:path>
                <a:path w="832485" h="1172210">
                  <a:moveTo>
                    <a:pt x="99060" y="160020"/>
                  </a:moveTo>
                  <a:lnTo>
                    <a:pt x="79248" y="132588"/>
                  </a:lnTo>
                  <a:lnTo>
                    <a:pt x="106680" y="112776"/>
                  </a:lnTo>
                  <a:lnTo>
                    <a:pt x="126492" y="140208"/>
                  </a:lnTo>
                  <a:lnTo>
                    <a:pt x="99060" y="160020"/>
                  </a:lnTo>
                  <a:close/>
                </a:path>
                <a:path w="832485" h="1172210">
                  <a:moveTo>
                    <a:pt x="137160" y="216408"/>
                  </a:moveTo>
                  <a:lnTo>
                    <a:pt x="117348" y="188976"/>
                  </a:lnTo>
                  <a:lnTo>
                    <a:pt x="146304" y="169164"/>
                  </a:lnTo>
                  <a:lnTo>
                    <a:pt x="166116" y="196596"/>
                  </a:lnTo>
                  <a:lnTo>
                    <a:pt x="137160" y="216408"/>
                  </a:lnTo>
                  <a:close/>
                </a:path>
                <a:path w="832485" h="1172210">
                  <a:moveTo>
                    <a:pt x="176784" y="272796"/>
                  </a:moveTo>
                  <a:lnTo>
                    <a:pt x="156972" y="245364"/>
                  </a:lnTo>
                  <a:lnTo>
                    <a:pt x="185928" y="225552"/>
                  </a:lnTo>
                  <a:lnTo>
                    <a:pt x="205740" y="252984"/>
                  </a:lnTo>
                  <a:lnTo>
                    <a:pt x="176784" y="272796"/>
                  </a:lnTo>
                  <a:close/>
                </a:path>
                <a:path w="832485" h="1172210">
                  <a:moveTo>
                    <a:pt x="216408" y="329184"/>
                  </a:moveTo>
                  <a:lnTo>
                    <a:pt x="196596" y="300228"/>
                  </a:lnTo>
                  <a:lnTo>
                    <a:pt x="224028" y="281940"/>
                  </a:lnTo>
                  <a:lnTo>
                    <a:pt x="243840" y="309372"/>
                  </a:lnTo>
                  <a:lnTo>
                    <a:pt x="216408" y="329184"/>
                  </a:lnTo>
                  <a:close/>
                </a:path>
                <a:path w="832485" h="1172210">
                  <a:moveTo>
                    <a:pt x="256032" y="385572"/>
                  </a:moveTo>
                  <a:lnTo>
                    <a:pt x="236220" y="356616"/>
                  </a:lnTo>
                  <a:lnTo>
                    <a:pt x="263652" y="336804"/>
                  </a:lnTo>
                  <a:lnTo>
                    <a:pt x="283464" y="365760"/>
                  </a:lnTo>
                  <a:lnTo>
                    <a:pt x="256032" y="385572"/>
                  </a:lnTo>
                  <a:close/>
                </a:path>
                <a:path w="832485" h="1172210">
                  <a:moveTo>
                    <a:pt x="294132" y="441960"/>
                  </a:moveTo>
                  <a:lnTo>
                    <a:pt x="274320" y="413004"/>
                  </a:lnTo>
                  <a:lnTo>
                    <a:pt x="303276" y="393192"/>
                  </a:lnTo>
                  <a:lnTo>
                    <a:pt x="323088" y="422148"/>
                  </a:lnTo>
                  <a:lnTo>
                    <a:pt x="294132" y="441960"/>
                  </a:lnTo>
                  <a:close/>
                </a:path>
                <a:path w="832485" h="1172210">
                  <a:moveTo>
                    <a:pt x="333756" y="498348"/>
                  </a:moveTo>
                  <a:lnTo>
                    <a:pt x="313944" y="469392"/>
                  </a:lnTo>
                  <a:lnTo>
                    <a:pt x="342900" y="449580"/>
                  </a:lnTo>
                  <a:lnTo>
                    <a:pt x="361188" y="478536"/>
                  </a:lnTo>
                  <a:lnTo>
                    <a:pt x="333756" y="498348"/>
                  </a:lnTo>
                  <a:close/>
                </a:path>
                <a:path w="832485" h="1172210">
                  <a:moveTo>
                    <a:pt x="373380" y="553212"/>
                  </a:moveTo>
                  <a:lnTo>
                    <a:pt x="353568" y="525780"/>
                  </a:lnTo>
                  <a:lnTo>
                    <a:pt x="381000" y="505968"/>
                  </a:lnTo>
                  <a:lnTo>
                    <a:pt x="400812" y="534924"/>
                  </a:lnTo>
                  <a:lnTo>
                    <a:pt x="373380" y="553212"/>
                  </a:lnTo>
                  <a:close/>
                </a:path>
                <a:path w="832485" h="1172210">
                  <a:moveTo>
                    <a:pt x="413004" y="609600"/>
                  </a:moveTo>
                  <a:lnTo>
                    <a:pt x="393192" y="582168"/>
                  </a:lnTo>
                  <a:lnTo>
                    <a:pt x="420624" y="562356"/>
                  </a:lnTo>
                  <a:lnTo>
                    <a:pt x="440436" y="589788"/>
                  </a:lnTo>
                  <a:lnTo>
                    <a:pt x="413004" y="609600"/>
                  </a:lnTo>
                  <a:close/>
                </a:path>
                <a:path w="832485" h="1172210">
                  <a:moveTo>
                    <a:pt x="451104" y="665988"/>
                  </a:moveTo>
                  <a:lnTo>
                    <a:pt x="431292" y="638556"/>
                  </a:lnTo>
                  <a:lnTo>
                    <a:pt x="460248" y="618744"/>
                  </a:lnTo>
                  <a:lnTo>
                    <a:pt x="480060" y="646176"/>
                  </a:lnTo>
                  <a:lnTo>
                    <a:pt x="451104" y="665988"/>
                  </a:lnTo>
                  <a:close/>
                </a:path>
                <a:path w="832485" h="1172210">
                  <a:moveTo>
                    <a:pt x="490728" y="722376"/>
                  </a:moveTo>
                  <a:lnTo>
                    <a:pt x="470916" y="694944"/>
                  </a:lnTo>
                  <a:lnTo>
                    <a:pt x="499872" y="675132"/>
                  </a:lnTo>
                  <a:lnTo>
                    <a:pt x="518160" y="702564"/>
                  </a:lnTo>
                  <a:lnTo>
                    <a:pt x="490728" y="722376"/>
                  </a:lnTo>
                  <a:close/>
                </a:path>
                <a:path w="832485" h="1172210">
                  <a:moveTo>
                    <a:pt x="530352" y="778764"/>
                  </a:moveTo>
                  <a:lnTo>
                    <a:pt x="510540" y="751332"/>
                  </a:lnTo>
                  <a:lnTo>
                    <a:pt x="537972" y="731520"/>
                  </a:lnTo>
                  <a:lnTo>
                    <a:pt x="557784" y="758952"/>
                  </a:lnTo>
                  <a:lnTo>
                    <a:pt x="530352" y="778764"/>
                  </a:lnTo>
                  <a:close/>
                </a:path>
                <a:path w="832485" h="1172210">
                  <a:moveTo>
                    <a:pt x="568452" y="835152"/>
                  </a:moveTo>
                  <a:lnTo>
                    <a:pt x="550164" y="806196"/>
                  </a:lnTo>
                  <a:lnTo>
                    <a:pt x="577596" y="787908"/>
                  </a:lnTo>
                  <a:lnTo>
                    <a:pt x="597408" y="815340"/>
                  </a:lnTo>
                  <a:lnTo>
                    <a:pt x="568452" y="835152"/>
                  </a:lnTo>
                  <a:close/>
                </a:path>
                <a:path w="832485" h="1172210">
                  <a:moveTo>
                    <a:pt x="608076" y="891540"/>
                  </a:moveTo>
                  <a:lnTo>
                    <a:pt x="588264" y="862584"/>
                  </a:lnTo>
                  <a:lnTo>
                    <a:pt x="617220" y="842772"/>
                  </a:lnTo>
                  <a:lnTo>
                    <a:pt x="637032" y="871728"/>
                  </a:lnTo>
                  <a:lnTo>
                    <a:pt x="608076" y="891540"/>
                  </a:lnTo>
                  <a:close/>
                </a:path>
                <a:path w="832485" h="1172210">
                  <a:moveTo>
                    <a:pt x="647700" y="947928"/>
                  </a:moveTo>
                  <a:lnTo>
                    <a:pt x="627888" y="918972"/>
                  </a:lnTo>
                  <a:lnTo>
                    <a:pt x="656844" y="899160"/>
                  </a:lnTo>
                  <a:lnTo>
                    <a:pt x="675132" y="928116"/>
                  </a:lnTo>
                  <a:lnTo>
                    <a:pt x="647700" y="947928"/>
                  </a:lnTo>
                  <a:close/>
                </a:path>
                <a:path w="832485" h="1172210">
                  <a:moveTo>
                    <a:pt x="687324" y="1002792"/>
                  </a:moveTo>
                  <a:lnTo>
                    <a:pt x="667512" y="975360"/>
                  </a:lnTo>
                  <a:lnTo>
                    <a:pt x="694944" y="955548"/>
                  </a:lnTo>
                  <a:lnTo>
                    <a:pt x="714756" y="984504"/>
                  </a:lnTo>
                  <a:lnTo>
                    <a:pt x="687324" y="1002792"/>
                  </a:lnTo>
                  <a:close/>
                </a:path>
                <a:path w="832485" h="1172210">
                  <a:moveTo>
                    <a:pt x="725424" y="1059180"/>
                  </a:moveTo>
                  <a:lnTo>
                    <a:pt x="707136" y="1031748"/>
                  </a:lnTo>
                  <a:lnTo>
                    <a:pt x="734568" y="1011936"/>
                  </a:lnTo>
                  <a:lnTo>
                    <a:pt x="754380" y="1039368"/>
                  </a:lnTo>
                  <a:lnTo>
                    <a:pt x="725424" y="1059180"/>
                  </a:lnTo>
                  <a:close/>
                </a:path>
                <a:path w="832485" h="1172210">
                  <a:moveTo>
                    <a:pt x="765048" y="1115568"/>
                  </a:moveTo>
                  <a:lnTo>
                    <a:pt x="745236" y="1088136"/>
                  </a:lnTo>
                  <a:lnTo>
                    <a:pt x="774192" y="1068324"/>
                  </a:lnTo>
                  <a:lnTo>
                    <a:pt x="794004" y="1095756"/>
                  </a:lnTo>
                  <a:lnTo>
                    <a:pt x="765048" y="1115568"/>
                  </a:lnTo>
                  <a:close/>
                </a:path>
                <a:path w="832485" h="1172210">
                  <a:moveTo>
                    <a:pt x="804672" y="1171956"/>
                  </a:moveTo>
                  <a:lnTo>
                    <a:pt x="784860" y="1144524"/>
                  </a:lnTo>
                  <a:lnTo>
                    <a:pt x="812292" y="1124712"/>
                  </a:lnTo>
                  <a:lnTo>
                    <a:pt x="832104" y="1152144"/>
                  </a:lnTo>
                  <a:lnTo>
                    <a:pt x="804672" y="1171956"/>
                  </a:lnTo>
                  <a:close/>
                </a:path>
              </a:pathLst>
            </a:custGeom>
            <a:solidFill>
              <a:srgbClr val="8EB4E2"/>
            </a:solidFill>
          </p:spPr>
          <p:txBody>
            <a:bodyPr wrap="square" lIns="0" tIns="0" rIns="0" bIns="0" rtlCol="0"/>
            <a:lstStyle/>
            <a:p>
              <a:endParaRPr/>
            </a:p>
          </p:txBody>
        </p:sp>
      </p:grpSp>
      <p:sp>
        <p:nvSpPr>
          <p:cNvPr id="109" name="object 108">
            <a:extLst>
              <a:ext uri="{FF2B5EF4-FFF2-40B4-BE49-F238E27FC236}">
                <a16:creationId xmlns:a16="http://schemas.microsoft.com/office/drawing/2014/main" id="{BE735D36-84E3-0D9A-E30A-6DE3FF84D8B9}"/>
              </a:ext>
            </a:extLst>
          </p:cNvPr>
          <p:cNvSpPr txBox="1"/>
          <p:nvPr/>
        </p:nvSpPr>
        <p:spPr>
          <a:xfrm>
            <a:off x="10653274" y="5775809"/>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1.0</a:t>
            </a:r>
            <a:endParaRPr sz="1300">
              <a:latin typeface="Calibri"/>
              <a:cs typeface="Calibri"/>
            </a:endParaRPr>
          </a:p>
        </p:txBody>
      </p:sp>
      <p:sp>
        <p:nvSpPr>
          <p:cNvPr id="110" name="object 109">
            <a:extLst>
              <a:ext uri="{FF2B5EF4-FFF2-40B4-BE49-F238E27FC236}">
                <a16:creationId xmlns:a16="http://schemas.microsoft.com/office/drawing/2014/main" id="{F2EDF183-D768-ECEA-2D02-D46744E1976A}"/>
              </a:ext>
            </a:extLst>
          </p:cNvPr>
          <p:cNvSpPr txBox="1"/>
          <p:nvPr/>
        </p:nvSpPr>
        <p:spPr>
          <a:xfrm>
            <a:off x="10653274" y="5220384"/>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1.1</a:t>
            </a:r>
            <a:endParaRPr sz="1300">
              <a:latin typeface="Calibri"/>
              <a:cs typeface="Calibri"/>
            </a:endParaRPr>
          </a:p>
        </p:txBody>
      </p:sp>
      <p:sp>
        <p:nvSpPr>
          <p:cNvPr id="111" name="object 110">
            <a:extLst>
              <a:ext uri="{FF2B5EF4-FFF2-40B4-BE49-F238E27FC236}">
                <a16:creationId xmlns:a16="http://schemas.microsoft.com/office/drawing/2014/main" id="{7DBEC9EA-FD57-5B7B-64E8-2B012665AA7A}"/>
              </a:ext>
            </a:extLst>
          </p:cNvPr>
          <p:cNvSpPr txBox="1"/>
          <p:nvPr/>
        </p:nvSpPr>
        <p:spPr>
          <a:xfrm>
            <a:off x="10653274" y="4664960"/>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1.2</a:t>
            </a:r>
            <a:endParaRPr sz="1300">
              <a:latin typeface="Calibri"/>
              <a:cs typeface="Calibri"/>
            </a:endParaRPr>
          </a:p>
        </p:txBody>
      </p:sp>
      <p:sp>
        <p:nvSpPr>
          <p:cNvPr id="112" name="object 111">
            <a:extLst>
              <a:ext uri="{FF2B5EF4-FFF2-40B4-BE49-F238E27FC236}">
                <a16:creationId xmlns:a16="http://schemas.microsoft.com/office/drawing/2014/main" id="{47635A57-6059-D7C8-9CD4-1DA4D8E6FB1A}"/>
              </a:ext>
            </a:extLst>
          </p:cNvPr>
          <p:cNvSpPr txBox="1"/>
          <p:nvPr/>
        </p:nvSpPr>
        <p:spPr>
          <a:xfrm>
            <a:off x="10653274" y="4108026"/>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1.3</a:t>
            </a:r>
            <a:endParaRPr sz="1300">
              <a:latin typeface="Calibri"/>
              <a:cs typeface="Calibri"/>
            </a:endParaRPr>
          </a:p>
        </p:txBody>
      </p:sp>
      <p:sp>
        <p:nvSpPr>
          <p:cNvPr id="113" name="object 112">
            <a:extLst>
              <a:ext uri="{FF2B5EF4-FFF2-40B4-BE49-F238E27FC236}">
                <a16:creationId xmlns:a16="http://schemas.microsoft.com/office/drawing/2014/main" id="{2DF61E21-4966-E72F-608E-30D09C261E95}"/>
              </a:ext>
            </a:extLst>
          </p:cNvPr>
          <p:cNvSpPr txBox="1"/>
          <p:nvPr/>
        </p:nvSpPr>
        <p:spPr>
          <a:xfrm>
            <a:off x="10653274" y="3552561"/>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1.4</a:t>
            </a:r>
            <a:endParaRPr sz="1300">
              <a:latin typeface="Calibri"/>
              <a:cs typeface="Calibri"/>
            </a:endParaRPr>
          </a:p>
        </p:txBody>
      </p:sp>
      <p:sp>
        <p:nvSpPr>
          <p:cNvPr id="114" name="object 113">
            <a:extLst>
              <a:ext uri="{FF2B5EF4-FFF2-40B4-BE49-F238E27FC236}">
                <a16:creationId xmlns:a16="http://schemas.microsoft.com/office/drawing/2014/main" id="{2500DE9A-D523-77D2-30DC-731323D98362}"/>
              </a:ext>
            </a:extLst>
          </p:cNvPr>
          <p:cNvSpPr txBox="1"/>
          <p:nvPr/>
        </p:nvSpPr>
        <p:spPr>
          <a:xfrm>
            <a:off x="10653274" y="2997177"/>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1.5</a:t>
            </a:r>
            <a:endParaRPr sz="1300">
              <a:latin typeface="Calibri"/>
              <a:cs typeface="Calibri"/>
            </a:endParaRPr>
          </a:p>
        </p:txBody>
      </p:sp>
      <p:sp>
        <p:nvSpPr>
          <p:cNvPr id="115" name="object 114">
            <a:extLst>
              <a:ext uri="{FF2B5EF4-FFF2-40B4-BE49-F238E27FC236}">
                <a16:creationId xmlns:a16="http://schemas.microsoft.com/office/drawing/2014/main" id="{3B8602D5-3645-B6EB-A13B-CBE9ACB2DE08}"/>
              </a:ext>
            </a:extLst>
          </p:cNvPr>
          <p:cNvSpPr txBox="1"/>
          <p:nvPr/>
        </p:nvSpPr>
        <p:spPr>
          <a:xfrm>
            <a:off x="10653274" y="2440183"/>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1.6</a:t>
            </a:r>
            <a:endParaRPr sz="1300">
              <a:latin typeface="Calibri"/>
              <a:cs typeface="Calibri"/>
            </a:endParaRPr>
          </a:p>
        </p:txBody>
      </p:sp>
      <p:sp>
        <p:nvSpPr>
          <p:cNvPr id="116" name="object 115">
            <a:extLst>
              <a:ext uri="{FF2B5EF4-FFF2-40B4-BE49-F238E27FC236}">
                <a16:creationId xmlns:a16="http://schemas.microsoft.com/office/drawing/2014/main" id="{21024060-DC0E-CA2F-3100-0873EAC43E4B}"/>
              </a:ext>
            </a:extLst>
          </p:cNvPr>
          <p:cNvSpPr txBox="1"/>
          <p:nvPr/>
        </p:nvSpPr>
        <p:spPr>
          <a:xfrm>
            <a:off x="10653274" y="1884799"/>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1.7</a:t>
            </a:r>
            <a:endParaRPr sz="1300">
              <a:latin typeface="Calibri"/>
              <a:cs typeface="Calibri"/>
            </a:endParaRPr>
          </a:p>
        </p:txBody>
      </p:sp>
      <p:sp>
        <p:nvSpPr>
          <p:cNvPr id="117" name="object 116">
            <a:extLst>
              <a:ext uri="{FF2B5EF4-FFF2-40B4-BE49-F238E27FC236}">
                <a16:creationId xmlns:a16="http://schemas.microsoft.com/office/drawing/2014/main" id="{8C0C7E95-6037-5A95-A186-83C5D9120408}"/>
              </a:ext>
            </a:extLst>
          </p:cNvPr>
          <p:cNvSpPr txBox="1"/>
          <p:nvPr/>
        </p:nvSpPr>
        <p:spPr>
          <a:xfrm>
            <a:off x="10653274" y="1329333"/>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1.8</a:t>
            </a:r>
            <a:endParaRPr sz="1300">
              <a:latin typeface="Calibri"/>
              <a:cs typeface="Calibri"/>
            </a:endParaRPr>
          </a:p>
        </p:txBody>
      </p:sp>
      <p:sp>
        <p:nvSpPr>
          <p:cNvPr id="118" name="object 117">
            <a:extLst>
              <a:ext uri="{FF2B5EF4-FFF2-40B4-BE49-F238E27FC236}">
                <a16:creationId xmlns:a16="http://schemas.microsoft.com/office/drawing/2014/main" id="{5A04909C-CF1E-2B60-3D8B-58C32C6B0252}"/>
              </a:ext>
            </a:extLst>
          </p:cNvPr>
          <p:cNvSpPr txBox="1"/>
          <p:nvPr/>
        </p:nvSpPr>
        <p:spPr>
          <a:xfrm>
            <a:off x="1352936" y="5775810"/>
            <a:ext cx="109220" cy="223520"/>
          </a:xfrm>
          <a:prstGeom prst="rect">
            <a:avLst/>
          </a:prstGeom>
        </p:spPr>
        <p:txBody>
          <a:bodyPr vert="horz" wrap="square" lIns="0" tIns="12065" rIns="0" bIns="0" rtlCol="0">
            <a:spAutoFit/>
          </a:bodyPr>
          <a:lstStyle/>
          <a:p>
            <a:pPr marL="12700">
              <a:lnSpc>
                <a:spcPct val="100000"/>
              </a:lnSpc>
              <a:spcBef>
                <a:spcPts val="95"/>
              </a:spcBef>
            </a:pPr>
            <a:r>
              <a:rPr sz="1300" spc="-5" dirty="0">
                <a:latin typeface="Calibri"/>
                <a:cs typeface="Calibri"/>
              </a:rPr>
              <a:t>0</a:t>
            </a:r>
            <a:endParaRPr sz="1300">
              <a:latin typeface="Calibri"/>
              <a:cs typeface="Calibri"/>
            </a:endParaRPr>
          </a:p>
        </p:txBody>
      </p:sp>
      <p:sp>
        <p:nvSpPr>
          <p:cNvPr id="119" name="object 118">
            <a:extLst>
              <a:ext uri="{FF2B5EF4-FFF2-40B4-BE49-F238E27FC236}">
                <a16:creationId xmlns:a16="http://schemas.microsoft.com/office/drawing/2014/main" id="{F4F7ECEE-26C4-15BF-F2C0-BBCE571CBE28}"/>
              </a:ext>
            </a:extLst>
          </p:cNvPr>
          <p:cNvSpPr txBox="1"/>
          <p:nvPr/>
        </p:nvSpPr>
        <p:spPr>
          <a:xfrm>
            <a:off x="1061484" y="5141074"/>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2,000</a:t>
            </a:r>
            <a:endParaRPr sz="1300">
              <a:latin typeface="Calibri"/>
              <a:cs typeface="Calibri"/>
            </a:endParaRPr>
          </a:p>
        </p:txBody>
      </p:sp>
      <p:sp>
        <p:nvSpPr>
          <p:cNvPr id="120" name="object 119">
            <a:extLst>
              <a:ext uri="{FF2B5EF4-FFF2-40B4-BE49-F238E27FC236}">
                <a16:creationId xmlns:a16="http://schemas.microsoft.com/office/drawing/2014/main" id="{D28B21F7-7C7D-E543-A6DA-0A349DF9E2CA}"/>
              </a:ext>
            </a:extLst>
          </p:cNvPr>
          <p:cNvSpPr txBox="1"/>
          <p:nvPr/>
        </p:nvSpPr>
        <p:spPr>
          <a:xfrm>
            <a:off x="1061484" y="4506239"/>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4,000</a:t>
            </a:r>
            <a:endParaRPr sz="1300">
              <a:latin typeface="Calibri"/>
              <a:cs typeface="Calibri"/>
            </a:endParaRPr>
          </a:p>
        </p:txBody>
      </p:sp>
      <p:sp>
        <p:nvSpPr>
          <p:cNvPr id="121" name="object 120">
            <a:extLst>
              <a:ext uri="{FF2B5EF4-FFF2-40B4-BE49-F238E27FC236}">
                <a16:creationId xmlns:a16="http://schemas.microsoft.com/office/drawing/2014/main" id="{5D937B62-547F-35FB-D94D-2CE56522A213}"/>
              </a:ext>
            </a:extLst>
          </p:cNvPr>
          <p:cNvSpPr txBox="1"/>
          <p:nvPr/>
        </p:nvSpPr>
        <p:spPr>
          <a:xfrm>
            <a:off x="1061484" y="3869924"/>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6,000</a:t>
            </a:r>
            <a:endParaRPr sz="1300">
              <a:latin typeface="Calibri"/>
              <a:cs typeface="Calibri"/>
            </a:endParaRPr>
          </a:p>
        </p:txBody>
      </p:sp>
      <p:sp>
        <p:nvSpPr>
          <p:cNvPr id="122" name="object 121">
            <a:extLst>
              <a:ext uri="{FF2B5EF4-FFF2-40B4-BE49-F238E27FC236}">
                <a16:creationId xmlns:a16="http://schemas.microsoft.com/office/drawing/2014/main" id="{D5BCC7AA-44F3-B475-B9F4-394E7F49BCC7}"/>
              </a:ext>
            </a:extLst>
          </p:cNvPr>
          <p:cNvSpPr txBox="1"/>
          <p:nvPr/>
        </p:nvSpPr>
        <p:spPr>
          <a:xfrm>
            <a:off x="1061484" y="3235199"/>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8,000</a:t>
            </a:r>
            <a:endParaRPr sz="1300">
              <a:latin typeface="Calibri"/>
              <a:cs typeface="Calibri"/>
            </a:endParaRPr>
          </a:p>
        </p:txBody>
      </p:sp>
      <p:sp>
        <p:nvSpPr>
          <p:cNvPr id="123" name="object 122">
            <a:extLst>
              <a:ext uri="{FF2B5EF4-FFF2-40B4-BE49-F238E27FC236}">
                <a16:creationId xmlns:a16="http://schemas.microsoft.com/office/drawing/2014/main" id="{3959A7E3-6CEA-A45B-036E-0CD7B0511DB4}"/>
              </a:ext>
            </a:extLst>
          </p:cNvPr>
          <p:cNvSpPr txBox="1"/>
          <p:nvPr/>
        </p:nvSpPr>
        <p:spPr>
          <a:xfrm>
            <a:off x="979085" y="2600393"/>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10,000</a:t>
            </a:r>
            <a:endParaRPr sz="1300">
              <a:latin typeface="Calibri"/>
              <a:cs typeface="Calibri"/>
            </a:endParaRPr>
          </a:p>
        </p:txBody>
      </p:sp>
      <p:sp>
        <p:nvSpPr>
          <p:cNvPr id="124" name="object 123">
            <a:extLst>
              <a:ext uri="{FF2B5EF4-FFF2-40B4-BE49-F238E27FC236}">
                <a16:creationId xmlns:a16="http://schemas.microsoft.com/office/drawing/2014/main" id="{7601AFFB-421D-D941-D92B-88AB1844FE10}"/>
              </a:ext>
            </a:extLst>
          </p:cNvPr>
          <p:cNvSpPr txBox="1"/>
          <p:nvPr/>
        </p:nvSpPr>
        <p:spPr>
          <a:xfrm>
            <a:off x="979085" y="1964139"/>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12,000</a:t>
            </a:r>
            <a:endParaRPr sz="1300">
              <a:latin typeface="Calibri"/>
              <a:cs typeface="Calibri"/>
            </a:endParaRPr>
          </a:p>
        </p:txBody>
      </p:sp>
      <p:sp>
        <p:nvSpPr>
          <p:cNvPr id="125" name="object 124">
            <a:extLst>
              <a:ext uri="{FF2B5EF4-FFF2-40B4-BE49-F238E27FC236}">
                <a16:creationId xmlns:a16="http://schemas.microsoft.com/office/drawing/2014/main" id="{A7CC852B-5B33-CE8B-A9A0-D1213BE17207}"/>
              </a:ext>
            </a:extLst>
          </p:cNvPr>
          <p:cNvSpPr txBox="1"/>
          <p:nvPr/>
        </p:nvSpPr>
        <p:spPr>
          <a:xfrm>
            <a:off x="979085" y="1329333"/>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14,000</a:t>
            </a:r>
            <a:endParaRPr sz="1300">
              <a:latin typeface="Calibri"/>
              <a:cs typeface="Calibri"/>
            </a:endParaRPr>
          </a:p>
        </p:txBody>
      </p:sp>
      <p:sp>
        <p:nvSpPr>
          <p:cNvPr id="126" name="object 125">
            <a:extLst>
              <a:ext uri="{FF2B5EF4-FFF2-40B4-BE49-F238E27FC236}">
                <a16:creationId xmlns:a16="http://schemas.microsoft.com/office/drawing/2014/main" id="{FA4BF860-D1A0-5232-63C7-6078AE27D948}"/>
              </a:ext>
            </a:extLst>
          </p:cNvPr>
          <p:cNvSpPr txBox="1"/>
          <p:nvPr/>
        </p:nvSpPr>
        <p:spPr>
          <a:xfrm>
            <a:off x="8686350" y="3024214"/>
            <a:ext cx="855344" cy="233679"/>
          </a:xfrm>
          <a:prstGeom prst="rect">
            <a:avLst/>
          </a:prstGeom>
          <a:ln w="10667">
            <a:solidFill>
              <a:srgbClr val="000000"/>
            </a:solidFill>
          </a:ln>
        </p:spPr>
        <p:txBody>
          <a:bodyPr vert="horz" wrap="square" lIns="0" tIns="51435" rIns="0" bIns="0" rtlCol="0">
            <a:spAutoFit/>
          </a:bodyPr>
          <a:lstStyle/>
          <a:p>
            <a:pPr marL="129539">
              <a:lnSpc>
                <a:spcPct val="100000"/>
              </a:lnSpc>
              <a:spcBef>
                <a:spcPts val="405"/>
              </a:spcBef>
            </a:pPr>
            <a:r>
              <a:rPr sz="950" dirty="0">
                <a:latin typeface="Meiryo UI"/>
                <a:cs typeface="Meiryo UI"/>
              </a:rPr>
              <a:t>6,278</a:t>
            </a:r>
            <a:r>
              <a:rPr sz="950" spc="-25" dirty="0">
                <a:latin typeface="Meiryo UI"/>
                <a:cs typeface="Meiryo UI"/>
              </a:rPr>
              <a:t>万人</a:t>
            </a:r>
            <a:endParaRPr sz="950">
              <a:latin typeface="Meiryo UI"/>
              <a:cs typeface="Meiryo UI"/>
            </a:endParaRPr>
          </a:p>
        </p:txBody>
      </p:sp>
      <p:sp>
        <p:nvSpPr>
          <p:cNvPr id="127" name="object 126">
            <a:extLst>
              <a:ext uri="{FF2B5EF4-FFF2-40B4-BE49-F238E27FC236}">
                <a16:creationId xmlns:a16="http://schemas.microsoft.com/office/drawing/2014/main" id="{26A1303D-00EF-05B0-EC98-97D2C865E804}"/>
              </a:ext>
            </a:extLst>
          </p:cNvPr>
          <p:cNvSpPr/>
          <p:nvPr/>
        </p:nvSpPr>
        <p:spPr>
          <a:xfrm>
            <a:off x="9423966" y="3268053"/>
            <a:ext cx="605155" cy="629920"/>
          </a:xfrm>
          <a:custGeom>
            <a:avLst/>
            <a:gdLst/>
            <a:ahLst/>
            <a:cxnLst/>
            <a:rect l="l" t="t" r="r" b="b"/>
            <a:pathLst>
              <a:path w="605154" h="629920">
                <a:moveTo>
                  <a:pt x="0" y="0"/>
                </a:moveTo>
                <a:lnTo>
                  <a:pt x="605028" y="629412"/>
                </a:lnTo>
              </a:path>
            </a:pathLst>
          </a:custGeom>
          <a:ln w="10668">
            <a:solidFill>
              <a:srgbClr val="000000"/>
            </a:solidFill>
          </a:ln>
        </p:spPr>
        <p:txBody>
          <a:bodyPr wrap="square" lIns="0" tIns="0" rIns="0" bIns="0" rtlCol="0"/>
          <a:lstStyle/>
          <a:p>
            <a:endParaRPr/>
          </a:p>
        </p:txBody>
      </p:sp>
      <p:sp>
        <p:nvSpPr>
          <p:cNvPr id="128" name="object 127">
            <a:extLst>
              <a:ext uri="{FF2B5EF4-FFF2-40B4-BE49-F238E27FC236}">
                <a16:creationId xmlns:a16="http://schemas.microsoft.com/office/drawing/2014/main" id="{B330DEAA-751F-9AE7-8E74-CF56E23C289E}"/>
              </a:ext>
            </a:extLst>
          </p:cNvPr>
          <p:cNvSpPr txBox="1"/>
          <p:nvPr/>
        </p:nvSpPr>
        <p:spPr>
          <a:xfrm>
            <a:off x="9602273" y="3024214"/>
            <a:ext cx="853440" cy="233679"/>
          </a:xfrm>
          <a:prstGeom prst="rect">
            <a:avLst/>
          </a:prstGeom>
          <a:ln w="10667">
            <a:solidFill>
              <a:srgbClr val="000000"/>
            </a:solidFill>
          </a:ln>
        </p:spPr>
        <p:txBody>
          <a:bodyPr vert="horz" wrap="square" lIns="0" tIns="51435" rIns="0" bIns="0" rtlCol="0">
            <a:spAutoFit/>
          </a:bodyPr>
          <a:lstStyle/>
          <a:p>
            <a:pPr marL="127635">
              <a:lnSpc>
                <a:spcPct val="100000"/>
              </a:lnSpc>
              <a:spcBef>
                <a:spcPts val="405"/>
              </a:spcBef>
            </a:pPr>
            <a:r>
              <a:rPr sz="950" dirty="0">
                <a:latin typeface="Meiryo UI"/>
                <a:cs typeface="Meiryo UI"/>
              </a:rPr>
              <a:t>5,104</a:t>
            </a:r>
            <a:r>
              <a:rPr sz="950" spc="-25" dirty="0">
                <a:latin typeface="Meiryo UI"/>
                <a:cs typeface="Meiryo UI"/>
              </a:rPr>
              <a:t>万人</a:t>
            </a:r>
            <a:endParaRPr sz="950">
              <a:latin typeface="Meiryo UI"/>
              <a:cs typeface="Meiryo UI"/>
            </a:endParaRPr>
          </a:p>
        </p:txBody>
      </p:sp>
      <p:sp>
        <p:nvSpPr>
          <p:cNvPr id="129" name="object 128">
            <a:extLst>
              <a:ext uri="{FF2B5EF4-FFF2-40B4-BE49-F238E27FC236}">
                <a16:creationId xmlns:a16="http://schemas.microsoft.com/office/drawing/2014/main" id="{CE50B02E-AD0B-4C33-4556-9E841EBEFA4E}"/>
              </a:ext>
            </a:extLst>
          </p:cNvPr>
          <p:cNvSpPr/>
          <p:nvPr/>
        </p:nvSpPr>
        <p:spPr>
          <a:xfrm>
            <a:off x="10210350" y="3274149"/>
            <a:ext cx="181610" cy="998219"/>
          </a:xfrm>
          <a:custGeom>
            <a:avLst/>
            <a:gdLst/>
            <a:ahLst/>
            <a:cxnLst/>
            <a:rect l="l" t="t" r="r" b="b"/>
            <a:pathLst>
              <a:path w="181609" h="998220">
                <a:moveTo>
                  <a:pt x="181355" y="998219"/>
                </a:moveTo>
                <a:lnTo>
                  <a:pt x="0" y="0"/>
                </a:lnTo>
              </a:path>
            </a:pathLst>
          </a:custGeom>
          <a:ln w="10668">
            <a:solidFill>
              <a:srgbClr val="000000"/>
            </a:solidFill>
          </a:ln>
        </p:spPr>
        <p:txBody>
          <a:bodyPr wrap="square" lIns="0" tIns="0" rIns="0" bIns="0" rtlCol="0"/>
          <a:lstStyle/>
          <a:p>
            <a:endParaRPr/>
          </a:p>
        </p:txBody>
      </p:sp>
      <p:sp>
        <p:nvSpPr>
          <p:cNvPr id="130" name="object 129">
            <a:extLst>
              <a:ext uri="{FF2B5EF4-FFF2-40B4-BE49-F238E27FC236}">
                <a16:creationId xmlns:a16="http://schemas.microsoft.com/office/drawing/2014/main" id="{D89EEFE2-5E24-7502-5B6B-2A0E58C383CA}"/>
              </a:ext>
            </a:extLst>
          </p:cNvPr>
          <p:cNvSpPr txBox="1"/>
          <p:nvPr/>
        </p:nvSpPr>
        <p:spPr>
          <a:xfrm>
            <a:off x="7281221" y="2341461"/>
            <a:ext cx="855344" cy="233679"/>
          </a:xfrm>
          <a:prstGeom prst="rect">
            <a:avLst/>
          </a:prstGeom>
          <a:ln w="10667">
            <a:solidFill>
              <a:srgbClr val="000000"/>
            </a:solidFill>
          </a:ln>
        </p:spPr>
        <p:txBody>
          <a:bodyPr vert="horz" wrap="square" lIns="0" tIns="43815" rIns="0" bIns="0" rtlCol="0">
            <a:spAutoFit/>
          </a:bodyPr>
          <a:lstStyle/>
          <a:p>
            <a:pPr marL="129539">
              <a:lnSpc>
                <a:spcPct val="100000"/>
              </a:lnSpc>
              <a:spcBef>
                <a:spcPts val="345"/>
              </a:spcBef>
            </a:pPr>
            <a:r>
              <a:rPr sz="950" dirty="0">
                <a:latin typeface="Meiryo UI"/>
                <a:cs typeface="Meiryo UI"/>
              </a:rPr>
              <a:t>9,112</a:t>
            </a:r>
            <a:r>
              <a:rPr sz="950" spc="-25" dirty="0">
                <a:latin typeface="Meiryo UI"/>
                <a:cs typeface="Meiryo UI"/>
              </a:rPr>
              <a:t>万人</a:t>
            </a:r>
            <a:endParaRPr sz="950">
              <a:latin typeface="Meiryo UI"/>
              <a:cs typeface="Meiryo UI"/>
            </a:endParaRPr>
          </a:p>
        </p:txBody>
      </p:sp>
      <p:sp>
        <p:nvSpPr>
          <p:cNvPr id="131" name="object 130">
            <a:extLst>
              <a:ext uri="{FF2B5EF4-FFF2-40B4-BE49-F238E27FC236}">
                <a16:creationId xmlns:a16="http://schemas.microsoft.com/office/drawing/2014/main" id="{8EF6B87F-708A-499A-EABA-EECD8F41D60D}"/>
              </a:ext>
            </a:extLst>
          </p:cNvPr>
          <p:cNvSpPr txBox="1"/>
          <p:nvPr/>
        </p:nvSpPr>
        <p:spPr>
          <a:xfrm>
            <a:off x="6353106" y="2339937"/>
            <a:ext cx="853440" cy="233679"/>
          </a:xfrm>
          <a:prstGeom prst="rect">
            <a:avLst/>
          </a:prstGeom>
          <a:ln w="10667">
            <a:solidFill>
              <a:srgbClr val="000000"/>
            </a:solidFill>
          </a:ln>
        </p:spPr>
        <p:txBody>
          <a:bodyPr vert="horz" wrap="square" lIns="0" tIns="43815" rIns="0" bIns="0" rtlCol="0">
            <a:spAutoFit/>
          </a:bodyPr>
          <a:lstStyle/>
          <a:p>
            <a:pPr marL="127635">
              <a:lnSpc>
                <a:spcPct val="100000"/>
              </a:lnSpc>
              <a:spcBef>
                <a:spcPts val="345"/>
              </a:spcBef>
            </a:pPr>
            <a:r>
              <a:rPr sz="950" dirty="0">
                <a:latin typeface="Meiryo UI"/>
                <a:cs typeface="Meiryo UI"/>
              </a:rPr>
              <a:t>9,615</a:t>
            </a:r>
            <a:r>
              <a:rPr sz="950" spc="-25" dirty="0">
                <a:latin typeface="Meiryo UI"/>
                <a:cs typeface="Meiryo UI"/>
              </a:rPr>
              <a:t>万人</a:t>
            </a:r>
            <a:endParaRPr sz="950">
              <a:latin typeface="Meiryo UI"/>
              <a:cs typeface="Meiryo UI"/>
            </a:endParaRPr>
          </a:p>
        </p:txBody>
      </p:sp>
      <p:grpSp>
        <p:nvGrpSpPr>
          <p:cNvPr id="132" name="object 131">
            <a:extLst>
              <a:ext uri="{FF2B5EF4-FFF2-40B4-BE49-F238E27FC236}">
                <a16:creationId xmlns:a16="http://schemas.microsoft.com/office/drawing/2014/main" id="{AEB97F2B-6649-BF55-67D5-5DC7034B2BD8}"/>
              </a:ext>
            </a:extLst>
          </p:cNvPr>
          <p:cNvGrpSpPr/>
          <p:nvPr/>
        </p:nvGrpSpPr>
        <p:grpSpPr>
          <a:xfrm>
            <a:off x="2746432" y="2563140"/>
            <a:ext cx="4726305" cy="2336800"/>
            <a:chOff x="2079370" y="3147758"/>
            <a:chExt cx="4726305" cy="2336800"/>
          </a:xfrm>
        </p:grpSpPr>
        <p:sp>
          <p:nvSpPr>
            <p:cNvPr id="133" name="object 132">
              <a:extLst>
                <a:ext uri="{FF2B5EF4-FFF2-40B4-BE49-F238E27FC236}">
                  <a16:creationId xmlns:a16="http://schemas.microsoft.com/office/drawing/2014/main" id="{D9E3DEB0-25F2-FFA4-D7F2-CC5FD36B65D1}"/>
                </a:ext>
              </a:extLst>
            </p:cNvPr>
            <p:cNvSpPr/>
            <p:nvPr/>
          </p:nvSpPr>
          <p:spPr>
            <a:xfrm>
              <a:off x="6156960" y="3153155"/>
              <a:ext cx="200025" cy="309880"/>
            </a:xfrm>
            <a:custGeom>
              <a:avLst/>
              <a:gdLst/>
              <a:ahLst/>
              <a:cxnLst/>
              <a:rect l="l" t="t" r="r" b="b"/>
              <a:pathLst>
                <a:path w="200025" h="309879">
                  <a:moveTo>
                    <a:pt x="0" y="0"/>
                  </a:moveTo>
                  <a:lnTo>
                    <a:pt x="199644" y="309372"/>
                  </a:lnTo>
                </a:path>
              </a:pathLst>
            </a:custGeom>
            <a:ln w="10668">
              <a:solidFill>
                <a:srgbClr val="000000"/>
              </a:solidFill>
            </a:ln>
          </p:spPr>
          <p:txBody>
            <a:bodyPr wrap="square" lIns="0" tIns="0" rIns="0" bIns="0" rtlCol="0"/>
            <a:lstStyle/>
            <a:p>
              <a:endParaRPr/>
            </a:p>
          </p:txBody>
        </p:sp>
        <p:sp>
          <p:nvSpPr>
            <p:cNvPr id="134" name="object 133">
              <a:extLst>
                <a:ext uri="{FF2B5EF4-FFF2-40B4-BE49-F238E27FC236}">
                  <a16:creationId xmlns:a16="http://schemas.microsoft.com/office/drawing/2014/main" id="{A1961C62-B5C2-65AA-E897-837985B688D6}"/>
                </a:ext>
              </a:extLst>
            </p:cNvPr>
            <p:cNvSpPr/>
            <p:nvPr/>
          </p:nvSpPr>
          <p:spPr>
            <a:xfrm>
              <a:off x="6589775" y="3172967"/>
              <a:ext cx="210820" cy="425450"/>
            </a:xfrm>
            <a:custGeom>
              <a:avLst/>
              <a:gdLst/>
              <a:ahLst/>
              <a:cxnLst/>
              <a:rect l="l" t="t" r="r" b="b"/>
              <a:pathLst>
                <a:path w="210820" h="425450">
                  <a:moveTo>
                    <a:pt x="210311" y="0"/>
                  </a:moveTo>
                  <a:lnTo>
                    <a:pt x="0" y="425196"/>
                  </a:lnTo>
                </a:path>
              </a:pathLst>
            </a:custGeom>
            <a:ln w="10668">
              <a:solidFill>
                <a:srgbClr val="000000"/>
              </a:solidFill>
            </a:ln>
          </p:spPr>
          <p:txBody>
            <a:bodyPr wrap="square" lIns="0" tIns="0" rIns="0" bIns="0" rtlCol="0"/>
            <a:lstStyle/>
            <a:p>
              <a:endParaRPr/>
            </a:p>
          </p:txBody>
        </p:sp>
        <p:sp>
          <p:nvSpPr>
            <p:cNvPr id="135" name="object 134">
              <a:extLst>
                <a:ext uri="{FF2B5EF4-FFF2-40B4-BE49-F238E27FC236}">
                  <a16:creationId xmlns:a16="http://schemas.microsoft.com/office/drawing/2014/main" id="{28AD5C99-8A04-C121-FD55-D3F97B9A3A07}"/>
                </a:ext>
              </a:extLst>
            </p:cNvPr>
            <p:cNvSpPr/>
            <p:nvPr/>
          </p:nvSpPr>
          <p:spPr>
            <a:xfrm>
              <a:off x="2086355" y="5088635"/>
              <a:ext cx="1165860" cy="388620"/>
            </a:xfrm>
            <a:custGeom>
              <a:avLst/>
              <a:gdLst/>
              <a:ahLst/>
              <a:cxnLst/>
              <a:rect l="l" t="t" r="r" b="b"/>
              <a:pathLst>
                <a:path w="1165860" h="388620">
                  <a:moveTo>
                    <a:pt x="1165860" y="388620"/>
                  </a:moveTo>
                  <a:lnTo>
                    <a:pt x="0" y="388620"/>
                  </a:lnTo>
                  <a:lnTo>
                    <a:pt x="0" y="0"/>
                  </a:lnTo>
                  <a:lnTo>
                    <a:pt x="1165860" y="0"/>
                  </a:lnTo>
                  <a:lnTo>
                    <a:pt x="1165860" y="388620"/>
                  </a:lnTo>
                  <a:close/>
                </a:path>
              </a:pathLst>
            </a:custGeom>
            <a:solidFill>
              <a:srgbClr val="FFFFFF"/>
            </a:solidFill>
          </p:spPr>
          <p:txBody>
            <a:bodyPr wrap="square" lIns="0" tIns="0" rIns="0" bIns="0" rtlCol="0"/>
            <a:lstStyle/>
            <a:p>
              <a:endParaRPr/>
            </a:p>
          </p:txBody>
        </p:sp>
        <p:sp>
          <p:nvSpPr>
            <p:cNvPr id="136" name="object 135">
              <a:extLst>
                <a:ext uri="{FF2B5EF4-FFF2-40B4-BE49-F238E27FC236}">
                  <a16:creationId xmlns:a16="http://schemas.microsoft.com/office/drawing/2014/main" id="{BEAD1093-2B96-0345-C694-1E4BFF5D1DC8}"/>
                </a:ext>
              </a:extLst>
            </p:cNvPr>
            <p:cNvSpPr/>
            <p:nvPr/>
          </p:nvSpPr>
          <p:spPr>
            <a:xfrm>
              <a:off x="2086355" y="5088635"/>
              <a:ext cx="1165860" cy="388620"/>
            </a:xfrm>
            <a:custGeom>
              <a:avLst/>
              <a:gdLst/>
              <a:ahLst/>
              <a:cxnLst/>
              <a:rect l="l" t="t" r="r" b="b"/>
              <a:pathLst>
                <a:path w="1165860" h="388620">
                  <a:moveTo>
                    <a:pt x="0" y="0"/>
                  </a:moveTo>
                  <a:lnTo>
                    <a:pt x="1165860" y="0"/>
                  </a:lnTo>
                  <a:lnTo>
                    <a:pt x="1165860" y="388620"/>
                  </a:lnTo>
                  <a:lnTo>
                    <a:pt x="0" y="388620"/>
                  </a:lnTo>
                  <a:lnTo>
                    <a:pt x="0" y="0"/>
                  </a:lnTo>
                  <a:close/>
                </a:path>
              </a:pathLst>
            </a:custGeom>
            <a:ln w="13715">
              <a:solidFill>
                <a:srgbClr val="000000"/>
              </a:solidFill>
            </a:ln>
          </p:spPr>
          <p:txBody>
            <a:bodyPr wrap="square" lIns="0" tIns="0" rIns="0" bIns="0" rtlCol="0"/>
            <a:lstStyle/>
            <a:p>
              <a:endParaRPr/>
            </a:p>
          </p:txBody>
        </p:sp>
      </p:grpSp>
      <p:sp>
        <p:nvSpPr>
          <p:cNvPr id="137" name="object 136">
            <a:extLst>
              <a:ext uri="{FF2B5EF4-FFF2-40B4-BE49-F238E27FC236}">
                <a16:creationId xmlns:a16="http://schemas.microsoft.com/office/drawing/2014/main" id="{0F47AC2C-63BB-06CA-EC87-7C5279029231}"/>
              </a:ext>
            </a:extLst>
          </p:cNvPr>
          <p:cNvSpPr txBox="1"/>
          <p:nvPr/>
        </p:nvSpPr>
        <p:spPr>
          <a:xfrm>
            <a:off x="2891615" y="4536935"/>
            <a:ext cx="890905"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Meiryo UI"/>
                <a:cs typeface="Meiryo UI"/>
              </a:rPr>
              <a:t>合計特殊出生率</a:t>
            </a:r>
            <a:endParaRPr sz="950">
              <a:latin typeface="Meiryo UI"/>
              <a:cs typeface="Meiryo UI"/>
            </a:endParaRPr>
          </a:p>
        </p:txBody>
      </p:sp>
      <p:sp>
        <p:nvSpPr>
          <p:cNvPr id="138" name="object 137">
            <a:extLst>
              <a:ext uri="{FF2B5EF4-FFF2-40B4-BE49-F238E27FC236}">
                <a16:creationId xmlns:a16="http://schemas.microsoft.com/office/drawing/2014/main" id="{C821BD11-DE90-BA37-0564-D2CCC500BB22}"/>
              </a:ext>
            </a:extLst>
          </p:cNvPr>
          <p:cNvSpPr txBox="1"/>
          <p:nvPr/>
        </p:nvSpPr>
        <p:spPr>
          <a:xfrm>
            <a:off x="3189143" y="4684906"/>
            <a:ext cx="29781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1.33</a:t>
            </a:r>
            <a:endParaRPr sz="950">
              <a:latin typeface="Meiryo UI"/>
              <a:cs typeface="Meiryo UI"/>
            </a:endParaRPr>
          </a:p>
        </p:txBody>
      </p:sp>
      <p:grpSp>
        <p:nvGrpSpPr>
          <p:cNvPr id="139" name="object 138">
            <a:extLst>
              <a:ext uri="{FF2B5EF4-FFF2-40B4-BE49-F238E27FC236}">
                <a16:creationId xmlns:a16="http://schemas.microsoft.com/office/drawing/2014/main" id="{F16BE2CD-8BB8-F84F-C7E6-38B513AAB114}"/>
              </a:ext>
            </a:extLst>
          </p:cNvPr>
          <p:cNvGrpSpPr/>
          <p:nvPr/>
        </p:nvGrpSpPr>
        <p:grpSpPr>
          <a:xfrm>
            <a:off x="3775196" y="1191540"/>
            <a:ext cx="612140" cy="4690745"/>
            <a:chOff x="3108134" y="1776158"/>
            <a:chExt cx="612140" cy="4690745"/>
          </a:xfrm>
        </p:grpSpPr>
        <p:sp>
          <p:nvSpPr>
            <p:cNvPr id="140" name="object 139">
              <a:extLst>
                <a:ext uri="{FF2B5EF4-FFF2-40B4-BE49-F238E27FC236}">
                  <a16:creationId xmlns:a16="http://schemas.microsoft.com/office/drawing/2014/main" id="{0FDEAE17-18E8-790F-9133-5FA1C9E4CDE8}"/>
                </a:ext>
              </a:extLst>
            </p:cNvPr>
            <p:cNvSpPr/>
            <p:nvPr/>
          </p:nvSpPr>
          <p:spPr>
            <a:xfrm>
              <a:off x="3113532" y="4719827"/>
              <a:ext cx="307975" cy="361315"/>
            </a:xfrm>
            <a:custGeom>
              <a:avLst/>
              <a:gdLst/>
              <a:ahLst/>
              <a:cxnLst/>
              <a:rect l="l" t="t" r="r" b="b"/>
              <a:pathLst>
                <a:path w="307975" h="361314">
                  <a:moveTo>
                    <a:pt x="0" y="361188"/>
                  </a:moveTo>
                  <a:lnTo>
                    <a:pt x="307848" y="0"/>
                  </a:lnTo>
                </a:path>
              </a:pathLst>
            </a:custGeom>
            <a:ln w="10668">
              <a:solidFill>
                <a:srgbClr val="000000"/>
              </a:solidFill>
            </a:ln>
          </p:spPr>
          <p:txBody>
            <a:bodyPr wrap="square" lIns="0" tIns="0" rIns="0" bIns="0" rtlCol="0"/>
            <a:lstStyle/>
            <a:p>
              <a:endParaRPr/>
            </a:p>
          </p:txBody>
        </p:sp>
        <p:sp>
          <p:nvSpPr>
            <p:cNvPr id="141" name="object 140">
              <a:extLst>
                <a:ext uri="{FF2B5EF4-FFF2-40B4-BE49-F238E27FC236}">
                  <a16:creationId xmlns:a16="http://schemas.microsoft.com/office/drawing/2014/main" id="{C8E0BA72-954E-4AB9-D8FE-2D9850903BC2}"/>
                </a:ext>
              </a:extLst>
            </p:cNvPr>
            <p:cNvSpPr/>
            <p:nvPr/>
          </p:nvSpPr>
          <p:spPr>
            <a:xfrm>
              <a:off x="3319272" y="2310384"/>
              <a:ext cx="135890" cy="186055"/>
            </a:xfrm>
            <a:custGeom>
              <a:avLst/>
              <a:gdLst/>
              <a:ahLst/>
              <a:cxnLst/>
              <a:rect l="l" t="t" r="r" b="b"/>
              <a:pathLst>
                <a:path w="135889" h="186055">
                  <a:moveTo>
                    <a:pt x="0" y="0"/>
                  </a:moveTo>
                  <a:lnTo>
                    <a:pt x="135636" y="185928"/>
                  </a:lnTo>
                </a:path>
              </a:pathLst>
            </a:custGeom>
            <a:ln w="10668">
              <a:solidFill>
                <a:srgbClr val="000000"/>
              </a:solidFill>
            </a:ln>
          </p:spPr>
          <p:txBody>
            <a:bodyPr wrap="square" lIns="0" tIns="0" rIns="0" bIns="0" rtlCol="0"/>
            <a:lstStyle/>
            <a:p>
              <a:endParaRPr/>
            </a:p>
          </p:txBody>
        </p:sp>
        <p:sp>
          <p:nvSpPr>
            <p:cNvPr id="142" name="object 141">
              <a:extLst>
                <a:ext uri="{FF2B5EF4-FFF2-40B4-BE49-F238E27FC236}">
                  <a16:creationId xmlns:a16="http://schemas.microsoft.com/office/drawing/2014/main" id="{E33A5229-3D44-FD40-230A-2D7A95C508AF}"/>
                </a:ext>
              </a:extLst>
            </p:cNvPr>
            <p:cNvSpPr/>
            <p:nvPr/>
          </p:nvSpPr>
          <p:spPr>
            <a:xfrm>
              <a:off x="3714750" y="1781555"/>
              <a:ext cx="0" cy="4648200"/>
            </a:xfrm>
            <a:custGeom>
              <a:avLst/>
              <a:gdLst/>
              <a:ahLst/>
              <a:cxnLst/>
              <a:rect l="l" t="t" r="r" b="b"/>
              <a:pathLst>
                <a:path h="4648200">
                  <a:moveTo>
                    <a:pt x="0" y="0"/>
                  </a:moveTo>
                  <a:lnTo>
                    <a:pt x="0" y="4648199"/>
                  </a:lnTo>
                </a:path>
              </a:pathLst>
            </a:custGeom>
            <a:ln w="10668">
              <a:solidFill>
                <a:srgbClr val="000000"/>
              </a:solidFill>
              <a:prstDash val="sysDash"/>
            </a:ln>
          </p:spPr>
          <p:txBody>
            <a:bodyPr wrap="square" lIns="0" tIns="0" rIns="0" bIns="0" rtlCol="0"/>
            <a:lstStyle/>
            <a:p>
              <a:endParaRPr/>
            </a:p>
          </p:txBody>
        </p:sp>
        <p:sp>
          <p:nvSpPr>
            <p:cNvPr id="143" name="object 142">
              <a:extLst>
                <a:ext uri="{FF2B5EF4-FFF2-40B4-BE49-F238E27FC236}">
                  <a16:creationId xmlns:a16="http://schemas.microsoft.com/office/drawing/2014/main" id="{06492ECA-ECC4-76A1-ADE7-8DABC0384B4E}"/>
                </a:ext>
              </a:extLst>
            </p:cNvPr>
            <p:cNvSpPr/>
            <p:nvPr/>
          </p:nvSpPr>
          <p:spPr>
            <a:xfrm>
              <a:off x="3709415" y="6460236"/>
              <a:ext cx="10795" cy="6350"/>
            </a:xfrm>
            <a:custGeom>
              <a:avLst/>
              <a:gdLst/>
              <a:ahLst/>
              <a:cxnLst/>
              <a:rect l="l" t="t" r="r" b="b"/>
              <a:pathLst>
                <a:path w="10795" h="6350">
                  <a:moveTo>
                    <a:pt x="10668" y="6096"/>
                  </a:moveTo>
                  <a:lnTo>
                    <a:pt x="0" y="6096"/>
                  </a:lnTo>
                  <a:lnTo>
                    <a:pt x="0" y="0"/>
                  </a:lnTo>
                  <a:lnTo>
                    <a:pt x="10668" y="0"/>
                  </a:lnTo>
                  <a:lnTo>
                    <a:pt x="10668" y="6096"/>
                  </a:lnTo>
                  <a:close/>
                </a:path>
              </a:pathLst>
            </a:custGeom>
            <a:solidFill>
              <a:srgbClr val="000000"/>
            </a:solidFill>
          </p:spPr>
          <p:txBody>
            <a:bodyPr wrap="square" lIns="0" tIns="0" rIns="0" bIns="0" rtlCol="0"/>
            <a:lstStyle/>
            <a:p>
              <a:endParaRPr/>
            </a:p>
          </p:txBody>
        </p:sp>
      </p:grpSp>
      <p:sp>
        <p:nvSpPr>
          <p:cNvPr id="144" name="object 143">
            <a:extLst>
              <a:ext uri="{FF2B5EF4-FFF2-40B4-BE49-F238E27FC236}">
                <a16:creationId xmlns:a16="http://schemas.microsoft.com/office/drawing/2014/main" id="{DAE9EDFE-E422-B539-6BFD-925EA947286E}"/>
              </a:ext>
            </a:extLst>
          </p:cNvPr>
          <p:cNvSpPr txBox="1"/>
          <p:nvPr/>
        </p:nvSpPr>
        <p:spPr>
          <a:xfrm>
            <a:off x="1602372" y="5972454"/>
            <a:ext cx="8484235" cy="606425"/>
          </a:xfrm>
          <a:prstGeom prst="rect">
            <a:avLst/>
          </a:prstGeom>
        </p:spPr>
        <p:txBody>
          <a:bodyPr vert="horz" wrap="square" lIns="0" tIns="17780" rIns="0" bIns="0" rtlCol="0">
            <a:spAutoFit/>
          </a:bodyPr>
          <a:lstStyle/>
          <a:p>
            <a:pPr marL="273050">
              <a:lnSpc>
                <a:spcPct val="100000"/>
              </a:lnSpc>
              <a:spcBef>
                <a:spcPts val="140"/>
              </a:spcBef>
              <a:tabLst>
                <a:tab pos="818515" algn="l"/>
                <a:tab pos="1321435" algn="l"/>
                <a:tab pos="1828800" algn="l"/>
                <a:tab pos="2341880" algn="l"/>
                <a:tab pos="3011805" algn="l"/>
                <a:tab pos="3787775" algn="l"/>
                <a:tab pos="4589780" algn="l"/>
                <a:tab pos="5363210" algn="l"/>
                <a:tab pos="6136640" algn="l"/>
                <a:tab pos="6911975" algn="l"/>
                <a:tab pos="7696200" algn="l"/>
              </a:tabLst>
            </a:pPr>
            <a:r>
              <a:rPr sz="1150" spc="-20" dirty="0">
                <a:latin typeface="Arial"/>
                <a:cs typeface="Arial"/>
              </a:rPr>
              <a:t>1980</a:t>
            </a:r>
            <a:r>
              <a:rPr sz="1150" dirty="0">
                <a:latin typeface="Arial"/>
                <a:cs typeface="Arial"/>
              </a:rPr>
              <a:t>	</a:t>
            </a:r>
            <a:r>
              <a:rPr sz="1150" spc="-20" dirty="0">
                <a:latin typeface="Arial"/>
                <a:cs typeface="Arial"/>
              </a:rPr>
              <a:t>1990</a:t>
            </a:r>
            <a:r>
              <a:rPr sz="1150" dirty="0">
                <a:latin typeface="Arial"/>
                <a:cs typeface="Arial"/>
              </a:rPr>
              <a:t>	</a:t>
            </a:r>
            <a:r>
              <a:rPr sz="1150" spc="-20" dirty="0">
                <a:latin typeface="Arial"/>
                <a:cs typeface="Arial"/>
              </a:rPr>
              <a:t>2000</a:t>
            </a:r>
            <a:r>
              <a:rPr sz="1150" dirty="0">
                <a:latin typeface="Arial"/>
                <a:cs typeface="Arial"/>
              </a:rPr>
              <a:t>	</a:t>
            </a:r>
            <a:r>
              <a:rPr sz="1150" spc="-20" dirty="0">
                <a:latin typeface="Arial"/>
                <a:cs typeface="Arial"/>
              </a:rPr>
              <a:t>2010</a:t>
            </a:r>
            <a:r>
              <a:rPr sz="1150" dirty="0">
                <a:latin typeface="Arial"/>
                <a:cs typeface="Arial"/>
              </a:rPr>
              <a:t>	</a:t>
            </a:r>
            <a:r>
              <a:rPr sz="1150" spc="-20" dirty="0">
                <a:latin typeface="Arial"/>
                <a:cs typeface="Arial"/>
              </a:rPr>
              <a:t>2020</a:t>
            </a:r>
            <a:r>
              <a:rPr sz="1150" dirty="0">
                <a:latin typeface="Arial"/>
                <a:cs typeface="Arial"/>
              </a:rPr>
              <a:t>	</a:t>
            </a:r>
            <a:r>
              <a:rPr sz="1150" spc="-20" dirty="0">
                <a:latin typeface="Arial"/>
                <a:cs typeface="Arial"/>
              </a:rPr>
              <a:t>2030</a:t>
            </a:r>
            <a:r>
              <a:rPr sz="1150" dirty="0">
                <a:latin typeface="Arial"/>
                <a:cs typeface="Arial"/>
              </a:rPr>
              <a:t>	</a:t>
            </a:r>
            <a:r>
              <a:rPr sz="1150" spc="-20" dirty="0">
                <a:latin typeface="Arial"/>
                <a:cs typeface="Arial"/>
              </a:rPr>
              <a:t>2040</a:t>
            </a:r>
            <a:r>
              <a:rPr sz="1150" dirty="0">
                <a:latin typeface="Arial"/>
                <a:cs typeface="Arial"/>
              </a:rPr>
              <a:t>	</a:t>
            </a:r>
            <a:r>
              <a:rPr sz="1150" spc="-20" dirty="0">
                <a:latin typeface="Arial"/>
                <a:cs typeface="Arial"/>
              </a:rPr>
              <a:t>2050</a:t>
            </a:r>
            <a:r>
              <a:rPr sz="1150" dirty="0">
                <a:latin typeface="Arial"/>
                <a:cs typeface="Arial"/>
              </a:rPr>
              <a:t>	</a:t>
            </a:r>
            <a:r>
              <a:rPr sz="1150" spc="-20" dirty="0">
                <a:latin typeface="Arial"/>
                <a:cs typeface="Arial"/>
              </a:rPr>
              <a:t>2060</a:t>
            </a:r>
            <a:r>
              <a:rPr sz="1150" dirty="0">
                <a:latin typeface="Arial"/>
                <a:cs typeface="Arial"/>
              </a:rPr>
              <a:t>	</a:t>
            </a:r>
            <a:r>
              <a:rPr sz="1150" spc="-20" dirty="0">
                <a:latin typeface="Arial"/>
                <a:cs typeface="Arial"/>
              </a:rPr>
              <a:t>2070</a:t>
            </a:r>
            <a:r>
              <a:rPr sz="1150" dirty="0">
                <a:latin typeface="Arial"/>
                <a:cs typeface="Arial"/>
              </a:rPr>
              <a:t>	</a:t>
            </a:r>
            <a:r>
              <a:rPr sz="1150" spc="-20" dirty="0">
                <a:latin typeface="Arial"/>
                <a:cs typeface="Arial"/>
              </a:rPr>
              <a:t>2080</a:t>
            </a:r>
            <a:r>
              <a:rPr sz="1150" dirty="0">
                <a:latin typeface="Arial"/>
                <a:cs typeface="Arial"/>
              </a:rPr>
              <a:t>	</a:t>
            </a:r>
            <a:r>
              <a:rPr sz="1150" spc="-20" dirty="0">
                <a:latin typeface="Arial"/>
                <a:cs typeface="Arial"/>
              </a:rPr>
              <a:t>2090</a:t>
            </a:r>
            <a:endParaRPr sz="1150">
              <a:latin typeface="Arial"/>
              <a:cs typeface="Arial"/>
            </a:endParaRPr>
          </a:p>
          <a:p>
            <a:pPr marL="507365" marR="5080" indent="-495300">
              <a:lnSpc>
                <a:spcPct val="101899"/>
              </a:lnSpc>
              <a:spcBef>
                <a:spcPts val="825"/>
              </a:spcBef>
            </a:pPr>
            <a:r>
              <a:rPr sz="950" spc="15" dirty="0">
                <a:latin typeface="HG明朝E"/>
                <a:cs typeface="HG明朝E"/>
              </a:rPr>
              <a:t>（出所</a:t>
            </a:r>
            <a:r>
              <a:rPr sz="950" spc="5" dirty="0">
                <a:latin typeface="HG明朝E"/>
                <a:cs typeface="HG明朝E"/>
              </a:rPr>
              <a:t>）2020</a:t>
            </a:r>
            <a:r>
              <a:rPr sz="950" spc="15" dirty="0">
                <a:latin typeface="HG明朝E"/>
                <a:cs typeface="HG明朝E"/>
              </a:rPr>
              <a:t>年までの人口は総務省「人口推計」（各年</a:t>
            </a:r>
            <a:r>
              <a:rPr sz="950" dirty="0">
                <a:latin typeface="HG明朝E"/>
                <a:cs typeface="HG明朝E"/>
              </a:rPr>
              <a:t>10</a:t>
            </a:r>
            <a:r>
              <a:rPr sz="950" spc="20" dirty="0">
                <a:latin typeface="HG明朝E"/>
                <a:cs typeface="HG明朝E"/>
              </a:rPr>
              <a:t>月</a:t>
            </a:r>
            <a:r>
              <a:rPr sz="950" spc="-5" dirty="0">
                <a:latin typeface="HG明朝E"/>
                <a:cs typeface="HG明朝E"/>
              </a:rPr>
              <a:t>1</a:t>
            </a:r>
            <a:r>
              <a:rPr sz="950" spc="15" dirty="0">
                <a:latin typeface="HG明朝E"/>
                <a:cs typeface="HG明朝E"/>
              </a:rPr>
              <a:t>日現在）等、合計特殊出生率は厚生労働省「人口動態統計」、</a:t>
            </a:r>
            <a:r>
              <a:rPr sz="950" spc="10660" dirty="0">
                <a:latin typeface="HG明朝E"/>
                <a:cs typeface="HG明朝E"/>
              </a:rPr>
              <a:t> </a:t>
            </a:r>
            <a:r>
              <a:rPr sz="950" spc="5" dirty="0">
                <a:latin typeface="HG明朝E"/>
                <a:cs typeface="HG明朝E"/>
              </a:rPr>
              <a:t>2030</a:t>
            </a:r>
            <a:r>
              <a:rPr sz="950" spc="15" dirty="0">
                <a:latin typeface="HG明朝E"/>
                <a:cs typeface="HG明朝E"/>
              </a:rPr>
              <a:t>年以降は国立社会保障・人口問題研究所「日本の将来推計人口</a:t>
            </a:r>
            <a:r>
              <a:rPr sz="950" spc="10" dirty="0">
                <a:latin typeface="HG明朝E"/>
                <a:cs typeface="HG明朝E"/>
              </a:rPr>
              <a:t>（2023</a:t>
            </a:r>
            <a:r>
              <a:rPr sz="950" spc="15" dirty="0">
                <a:latin typeface="HG明朝E"/>
                <a:cs typeface="HG明朝E"/>
              </a:rPr>
              <a:t>年推計）」（左：出生中位（死亡中位） 右：出生低位（死亡中位））</a:t>
            </a:r>
            <a:endParaRPr sz="950">
              <a:latin typeface="HG明朝E"/>
              <a:cs typeface="HG明朝E"/>
            </a:endParaRPr>
          </a:p>
        </p:txBody>
      </p:sp>
      <p:sp>
        <p:nvSpPr>
          <p:cNvPr id="145" name="object 144">
            <a:extLst>
              <a:ext uri="{FF2B5EF4-FFF2-40B4-BE49-F238E27FC236}">
                <a16:creationId xmlns:a16="http://schemas.microsoft.com/office/drawing/2014/main" id="{760DA82D-1F63-7F52-C62D-DBDC107B7729}"/>
              </a:ext>
            </a:extLst>
          </p:cNvPr>
          <p:cNvSpPr txBox="1"/>
          <p:nvPr/>
        </p:nvSpPr>
        <p:spPr>
          <a:xfrm>
            <a:off x="10087477" y="5969457"/>
            <a:ext cx="36195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Arial"/>
                <a:cs typeface="Arial"/>
              </a:rPr>
              <a:t>2100</a:t>
            </a:r>
            <a:endParaRPr sz="1150">
              <a:latin typeface="Arial"/>
              <a:cs typeface="Arial"/>
            </a:endParaRPr>
          </a:p>
        </p:txBody>
      </p:sp>
      <p:sp>
        <p:nvSpPr>
          <p:cNvPr id="146" name="object 145">
            <a:extLst>
              <a:ext uri="{FF2B5EF4-FFF2-40B4-BE49-F238E27FC236}">
                <a16:creationId xmlns:a16="http://schemas.microsoft.com/office/drawing/2014/main" id="{CDC224C0-3C56-9D1B-B9D5-EDDF24BDBF0D}"/>
              </a:ext>
            </a:extLst>
          </p:cNvPr>
          <p:cNvSpPr txBox="1"/>
          <p:nvPr/>
        </p:nvSpPr>
        <p:spPr>
          <a:xfrm>
            <a:off x="3292913" y="1488021"/>
            <a:ext cx="932815" cy="233679"/>
          </a:xfrm>
          <a:prstGeom prst="rect">
            <a:avLst/>
          </a:prstGeom>
          <a:ln w="10668">
            <a:solidFill>
              <a:srgbClr val="000000"/>
            </a:solidFill>
          </a:ln>
        </p:spPr>
        <p:txBody>
          <a:bodyPr vert="horz" wrap="square" lIns="0" tIns="43815" rIns="0" bIns="0" rtlCol="0">
            <a:spAutoFit/>
          </a:bodyPr>
          <a:lstStyle/>
          <a:p>
            <a:pPr marL="130810">
              <a:lnSpc>
                <a:spcPct val="100000"/>
              </a:lnSpc>
              <a:spcBef>
                <a:spcPts val="345"/>
              </a:spcBef>
            </a:pPr>
            <a:r>
              <a:rPr sz="950" dirty="0">
                <a:latin typeface="Meiryo UI"/>
                <a:cs typeface="Meiryo UI"/>
              </a:rPr>
              <a:t>12,615</a:t>
            </a:r>
            <a:r>
              <a:rPr sz="950" spc="-25" dirty="0">
                <a:latin typeface="Meiryo UI"/>
                <a:cs typeface="Meiryo UI"/>
              </a:rPr>
              <a:t>万人</a:t>
            </a:r>
            <a:endParaRPr sz="950">
              <a:latin typeface="Meiryo UI"/>
              <a:cs typeface="Meiryo UI"/>
            </a:endParaRPr>
          </a:p>
        </p:txBody>
      </p:sp>
      <p:grpSp>
        <p:nvGrpSpPr>
          <p:cNvPr id="147" name="object 146">
            <a:extLst>
              <a:ext uri="{FF2B5EF4-FFF2-40B4-BE49-F238E27FC236}">
                <a16:creationId xmlns:a16="http://schemas.microsoft.com/office/drawing/2014/main" id="{1BE0AA0A-8913-FB76-23E2-7291543EDC75}"/>
              </a:ext>
            </a:extLst>
          </p:cNvPr>
          <p:cNvGrpSpPr/>
          <p:nvPr/>
        </p:nvGrpSpPr>
        <p:grpSpPr>
          <a:xfrm>
            <a:off x="4118922" y="1499388"/>
            <a:ext cx="6217285" cy="2646680"/>
            <a:chOff x="3451860" y="2084006"/>
            <a:chExt cx="6217285" cy="2646680"/>
          </a:xfrm>
        </p:grpSpPr>
        <p:sp>
          <p:nvSpPr>
            <p:cNvPr id="148" name="object 147">
              <a:extLst>
                <a:ext uri="{FF2B5EF4-FFF2-40B4-BE49-F238E27FC236}">
                  <a16:creationId xmlns:a16="http://schemas.microsoft.com/office/drawing/2014/main" id="{7EE3AB3F-E9E0-E380-554C-01DA9B2CA917}"/>
                </a:ext>
              </a:extLst>
            </p:cNvPr>
            <p:cNvSpPr/>
            <p:nvPr/>
          </p:nvSpPr>
          <p:spPr>
            <a:xfrm>
              <a:off x="3451860" y="4632960"/>
              <a:ext cx="498475" cy="97790"/>
            </a:xfrm>
            <a:custGeom>
              <a:avLst/>
              <a:gdLst/>
              <a:ahLst/>
              <a:cxnLst/>
              <a:rect l="l" t="t" r="r" b="b"/>
              <a:pathLst>
                <a:path w="498475" h="97789">
                  <a:moveTo>
                    <a:pt x="102108" y="47244"/>
                  </a:moveTo>
                  <a:lnTo>
                    <a:pt x="0" y="33528"/>
                  </a:lnTo>
                  <a:lnTo>
                    <a:pt x="4572" y="0"/>
                  </a:lnTo>
                  <a:lnTo>
                    <a:pt x="106680" y="12192"/>
                  </a:lnTo>
                  <a:lnTo>
                    <a:pt x="102108" y="47244"/>
                  </a:lnTo>
                  <a:close/>
                </a:path>
                <a:path w="498475" h="97789">
                  <a:moveTo>
                    <a:pt x="237744" y="64008"/>
                  </a:moveTo>
                  <a:lnTo>
                    <a:pt x="135636" y="50292"/>
                  </a:lnTo>
                  <a:lnTo>
                    <a:pt x="140208" y="16764"/>
                  </a:lnTo>
                  <a:lnTo>
                    <a:pt x="242316" y="30480"/>
                  </a:lnTo>
                  <a:lnTo>
                    <a:pt x="237744" y="64008"/>
                  </a:lnTo>
                  <a:close/>
                </a:path>
                <a:path w="498475" h="97789">
                  <a:moveTo>
                    <a:pt x="373380" y="82296"/>
                  </a:moveTo>
                  <a:lnTo>
                    <a:pt x="271272" y="68580"/>
                  </a:lnTo>
                  <a:lnTo>
                    <a:pt x="275844" y="35052"/>
                  </a:lnTo>
                  <a:lnTo>
                    <a:pt x="377952" y="48768"/>
                  </a:lnTo>
                  <a:lnTo>
                    <a:pt x="373380" y="82296"/>
                  </a:lnTo>
                  <a:close/>
                </a:path>
                <a:path w="498475" h="97789">
                  <a:moveTo>
                    <a:pt x="493776" y="97536"/>
                  </a:moveTo>
                  <a:lnTo>
                    <a:pt x="408432" y="86868"/>
                  </a:lnTo>
                  <a:lnTo>
                    <a:pt x="413004" y="51816"/>
                  </a:lnTo>
                  <a:lnTo>
                    <a:pt x="498348" y="64008"/>
                  </a:lnTo>
                  <a:lnTo>
                    <a:pt x="493776" y="97536"/>
                  </a:lnTo>
                  <a:close/>
                </a:path>
              </a:pathLst>
            </a:custGeom>
            <a:solidFill>
              <a:srgbClr val="006FC0"/>
            </a:solidFill>
          </p:spPr>
          <p:txBody>
            <a:bodyPr wrap="square" lIns="0" tIns="0" rIns="0" bIns="0" rtlCol="0"/>
            <a:lstStyle/>
            <a:p>
              <a:endParaRPr/>
            </a:p>
          </p:txBody>
        </p:sp>
        <p:sp>
          <p:nvSpPr>
            <p:cNvPr id="149" name="object 148">
              <a:extLst>
                <a:ext uri="{FF2B5EF4-FFF2-40B4-BE49-F238E27FC236}">
                  <a16:creationId xmlns:a16="http://schemas.microsoft.com/office/drawing/2014/main" id="{F75955CB-6EA6-BBB1-1DDF-9207D55F8061}"/>
                </a:ext>
              </a:extLst>
            </p:cNvPr>
            <p:cNvSpPr/>
            <p:nvPr/>
          </p:nvSpPr>
          <p:spPr>
            <a:xfrm>
              <a:off x="8072628" y="2089404"/>
              <a:ext cx="1591310" cy="399415"/>
            </a:xfrm>
            <a:custGeom>
              <a:avLst/>
              <a:gdLst/>
              <a:ahLst/>
              <a:cxnLst/>
              <a:rect l="l" t="t" r="r" b="b"/>
              <a:pathLst>
                <a:path w="1591309" h="399414">
                  <a:moveTo>
                    <a:pt x="0" y="0"/>
                  </a:moveTo>
                  <a:lnTo>
                    <a:pt x="1591056" y="0"/>
                  </a:lnTo>
                  <a:lnTo>
                    <a:pt x="1591056" y="399288"/>
                  </a:lnTo>
                  <a:lnTo>
                    <a:pt x="0" y="399288"/>
                  </a:lnTo>
                  <a:lnTo>
                    <a:pt x="0" y="0"/>
                  </a:lnTo>
                  <a:close/>
                </a:path>
              </a:pathLst>
            </a:custGeom>
            <a:ln w="10668">
              <a:solidFill>
                <a:srgbClr val="000000"/>
              </a:solidFill>
            </a:ln>
          </p:spPr>
          <p:txBody>
            <a:bodyPr wrap="square" lIns="0" tIns="0" rIns="0" bIns="0" rtlCol="0"/>
            <a:lstStyle/>
            <a:p>
              <a:endParaRPr/>
            </a:p>
          </p:txBody>
        </p:sp>
      </p:grpSp>
      <p:sp>
        <p:nvSpPr>
          <p:cNvPr id="150" name="object 149">
            <a:extLst>
              <a:ext uri="{FF2B5EF4-FFF2-40B4-BE49-F238E27FC236}">
                <a16:creationId xmlns:a16="http://schemas.microsoft.com/office/drawing/2014/main" id="{66B0E243-E3DC-E42C-9A55-17E1299AE908}"/>
              </a:ext>
            </a:extLst>
          </p:cNvPr>
          <p:cNvSpPr txBox="1"/>
          <p:nvPr/>
        </p:nvSpPr>
        <p:spPr>
          <a:xfrm>
            <a:off x="11036734" y="1345326"/>
            <a:ext cx="985519"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006FC0"/>
                </a:solidFill>
                <a:latin typeface="Meiryo UI"/>
                <a:cs typeface="Meiryo UI"/>
              </a:rPr>
              <a:t>合計特殊出生率</a:t>
            </a:r>
            <a:endParaRPr sz="1050" dirty="0">
              <a:latin typeface="Meiryo UI"/>
              <a:cs typeface="Meiryo UI"/>
            </a:endParaRPr>
          </a:p>
        </p:txBody>
      </p:sp>
      <p:sp>
        <p:nvSpPr>
          <p:cNvPr id="151" name="object 150">
            <a:extLst>
              <a:ext uri="{FF2B5EF4-FFF2-40B4-BE49-F238E27FC236}">
                <a16:creationId xmlns:a16="http://schemas.microsoft.com/office/drawing/2014/main" id="{A6F2A65D-E2B5-75B5-0D6C-2CFD9EDE046A}"/>
              </a:ext>
            </a:extLst>
          </p:cNvPr>
          <p:cNvSpPr txBox="1"/>
          <p:nvPr/>
        </p:nvSpPr>
        <p:spPr>
          <a:xfrm>
            <a:off x="9449418" y="1540690"/>
            <a:ext cx="795655" cy="321945"/>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65</a:t>
            </a:r>
            <a:r>
              <a:rPr sz="950" spc="-10" dirty="0">
                <a:latin typeface="Meiryo UI"/>
                <a:cs typeface="Meiryo UI"/>
              </a:rPr>
              <a:t>歳以上人口</a:t>
            </a:r>
            <a:endParaRPr sz="950">
              <a:latin typeface="Meiryo UI"/>
              <a:cs typeface="Meiryo UI"/>
            </a:endParaRPr>
          </a:p>
          <a:p>
            <a:pPr marL="12700">
              <a:lnSpc>
                <a:spcPct val="100000"/>
              </a:lnSpc>
              <a:spcBef>
                <a:spcPts val="25"/>
              </a:spcBef>
            </a:pPr>
            <a:r>
              <a:rPr sz="950" dirty="0">
                <a:latin typeface="Meiryo UI"/>
                <a:cs typeface="Meiryo UI"/>
              </a:rPr>
              <a:t>64</a:t>
            </a:r>
            <a:r>
              <a:rPr sz="950" spc="-10" dirty="0">
                <a:latin typeface="Meiryo UI"/>
                <a:cs typeface="Meiryo UI"/>
              </a:rPr>
              <a:t>歳以下人口</a:t>
            </a:r>
            <a:endParaRPr sz="950">
              <a:latin typeface="Meiryo UI"/>
              <a:cs typeface="Meiryo UI"/>
            </a:endParaRPr>
          </a:p>
        </p:txBody>
      </p:sp>
      <p:grpSp>
        <p:nvGrpSpPr>
          <p:cNvPr id="152" name="object 151">
            <a:extLst>
              <a:ext uri="{FF2B5EF4-FFF2-40B4-BE49-F238E27FC236}">
                <a16:creationId xmlns:a16="http://schemas.microsoft.com/office/drawing/2014/main" id="{754CD6A8-374A-D35A-8205-B27B0EB8DDF0}"/>
              </a:ext>
            </a:extLst>
          </p:cNvPr>
          <p:cNvGrpSpPr/>
          <p:nvPr/>
        </p:nvGrpSpPr>
        <p:grpSpPr>
          <a:xfrm>
            <a:off x="8831003" y="1553427"/>
            <a:ext cx="499109" cy="291465"/>
            <a:chOff x="8163941" y="2138045"/>
            <a:chExt cx="499109" cy="291465"/>
          </a:xfrm>
        </p:grpSpPr>
        <p:sp>
          <p:nvSpPr>
            <p:cNvPr id="153" name="object 152">
              <a:extLst>
                <a:ext uri="{FF2B5EF4-FFF2-40B4-BE49-F238E27FC236}">
                  <a16:creationId xmlns:a16="http://schemas.microsoft.com/office/drawing/2014/main" id="{C1941675-A2CB-4116-80CE-EE8A2774C5D5}"/>
                </a:ext>
              </a:extLst>
            </p:cNvPr>
            <p:cNvSpPr/>
            <p:nvPr/>
          </p:nvSpPr>
          <p:spPr>
            <a:xfrm>
              <a:off x="8167116" y="2141220"/>
              <a:ext cx="492759" cy="123825"/>
            </a:xfrm>
            <a:custGeom>
              <a:avLst/>
              <a:gdLst/>
              <a:ahLst/>
              <a:cxnLst/>
              <a:rect l="l" t="t" r="r" b="b"/>
              <a:pathLst>
                <a:path w="492759" h="123825">
                  <a:moveTo>
                    <a:pt x="492252" y="123444"/>
                  </a:moveTo>
                  <a:lnTo>
                    <a:pt x="0" y="123444"/>
                  </a:lnTo>
                  <a:lnTo>
                    <a:pt x="0" y="0"/>
                  </a:lnTo>
                  <a:lnTo>
                    <a:pt x="492252" y="0"/>
                  </a:lnTo>
                  <a:lnTo>
                    <a:pt x="492252" y="123444"/>
                  </a:lnTo>
                  <a:close/>
                </a:path>
              </a:pathLst>
            </a:custGeom>
            <a:solidFill>
              <a:srgbClr val="0000FF"/>
            </a:solidFill>
          </p:spPr>
          <p:txBody>
            <a:bodyPr wrap="square" lIns="0" tIns="0" rIns="0" bIns="0" rtlCol="0"/>
            <a:lstStyle/>
            <a:p>
              <a:endParaRPr/>
            </a:p>
          </p:txBody>
        </p:sp>
        <p:sp>
          <p:nvSpPr>
            <p:cNvPr id="154" name="object 153">
              <a:extLst>
                <a:ext uri="{FF2B5EF4-FFF2-40B4-BE49-F238E27FC236}">
                  <a16:creationId xmlns:a16="http://schemas.microsoft.com/office/drawing/2014/main" id="{7F81727A-4AB0-BD3E-62A2-47E2DEB45879}"/>
                </a:ext>
              </a:extLst>
            </p:cNvPr>
            <p:cNvSpPr/>
            <p:nvPr/>
          </p:nvSpPr>
          <p:spPr>
            <a:xfrm>
              <a:off x="8167116" y="2141220"/>
              <a:ext cx="492759" cy="123825"/>
            </a:xfrm>
            <a:custGeom>
              <a:avLst/>
              <a:gdLst/>
              <a:ahLst/>
              <a:cxnLst/>
              <a:rect l="l" t="t" r="r" b="b"/>
              <a:pathLst>
                <a:path w="492759" h="123825">
                  <a:moveTo>
                    <a:pt x="0" y="0"/>
                  </a:moveTo>
                  <a:lnTo>
                    <a:pt x="492252" y="0"/>
                  </a:lnTo>
                  <a:lnTo>
                    <a:pt x="492252" y="123444"/>
                  </a:lnTo>
                  <a:lnTo>
                    <a:pt x="0" y="123444"/>
                  </a:lnTo>
                  <a:lnTo>
                    <a:pt x="0" y="0"/>
                  </a:lnTo>
                  <a:close/>
                </a:path>
              </a:pathLst>
            </a:custGeom>
            <a:ln w="6095">
              <a:solidFill>
                <a:srgbClr val="000000"/>
              </a:solidFill>
            </a:ln>
          </p:spPr>
          <p:txBody>
            <a:bodyPr wrap="square" lIns="0" tIns="0" rIns="0" bIns="0" rtlCol="0"/>
            <a:lstStyle/>
            <a:p>
              <a:endParaRPr/>
            </a:p>
          </p:txBody>
        </p:sp>
        <p:sp>
          <p:nvSpPr>
            <p:cNvPr id="155" name="object 154">
              <a:extLst>
                <a:ext uri="{FF2B5EF4-FFF2-40B4-BE49-F238E27FC236}">
                  <a16:creationId xmlns:a16="http://schemas.microsoft.com/office/drawing/2014/main" id="{D249DB61-486E-6A13-0D0D-590F92C22069}"/>
                </a:ext>
              </a:extLst>
            </p:cNvPr>
            <p:cNvSpPr/>
            <p:nvPr/>
          </p:nvSpPr>
          <p:spPr>
            <a:xfrm>
              <a:off x="8167116" y="2305812"/>
              <a:ext cx="492759" cy="120650"/>
            </a:xfrm>
            <a:custGeom>
              <a:avLst/>
              <a:gdLst/>
              <a:ahLst/>
              <a:cxnLst/>
              <a:rect l="l" t="t" r="r" b="b"/>
              <a:pathLst>
                <a:path w="492759" h="120650">
                  <a:moveTo>
                    <a:pt x="492252" y="120396"/>
                  </a:moveTo>
                  <a:lnTo>
                    <a:pt x="0" y="120396"/>
                  </a:lnTo>
                  <a:lnTo>
                    <a:pt x="0" y="0"/>
                  </a:lnTo>
                  <a:lnTo>
                    <a:pt x="492252" y="0"/>
                  </a:lnTo>
                  <a:lnTo>
                    <a:pt x="492252" y="120396"/>
                  </a:lnTo>
                  <a:close/>
                </a:path>
              </a:pathLst>
            </a:custGeom>
            <a:solidFill>
              <a:srgbClr val="C3D59B"/>
            </a:solidFill>
          </p:spPr>
          <p:txBody>
            <a:bodyPr wrap="square" lIns="0" tIns="0" rIns="0" bIns="0" rtlCol="0"/>
            <a:lstStyle/>
            <a:p>
              <a:endParaRPr/>
            </a:p>
          </p:txBody>
        </p:sp>
        <p:sp>
          <p:nvSpPr>
            <p:cNvPr id="156" name="object 155">
              <a:extLst>
                <a:ext uri="{FF2B5EF4-FFF2-40B4-BE49-F238E27FC236}">
                  <a16:creationId xmlns:a16="http://schemas.microsoft.com/office/drawing/2014/main" id="{F0590DD5-FFAA-B65D-90C8-38EB198C668E}"/>
                </a:ext>
              </a:extLst>
            </p:cNvPr>
            <p:cNvSpPr/>
            <p:nvPr/>
          </p:nvSpPr>
          <p:spPr>
            <a:xfrm>
              <a:off x="8167116" y="2305812"/>
              <a:ext cx="492759" cy="120650"/>
            </a:xfrm>
            <a:custGeom>
              <a:avLst/>
              <a:gdLst/>
              <a:ahLst/>
              <a:cxnLst/>
              <a:rect l="l" t="t" r="r" b="b"/>
              <a:pathLst>
                <a:path w="492759" h="120650">
                  <a:moveTo>
                    <a:pt x="0" y="0"/>
                  </a:moveTo>
                  <a:lnTo>
                    <a:pt x="492252" y="0"/>
                  </a:lnTo>
                  <a:lnTo>
                    <a:pt x="492252" y="120396"/>
                  </a:lnTo>
                  <a:lnTo>
                    <a:pt x="0" y="120396"/>
                  </a:lnTo>
                  <a:lnTo>
                    <a:pt x="0" y="0"/>
                  </a:lnTo>
                  <a:close/>
                </a:path>
              </a:pathLst>
            </a:custGeom>
            <a:ln w="6096">
              <a:solidFill>
                <a:srgbClr val="000000"/>
              </a:solidFill>
            </a:ln>
          </p:spPr>
          <p:txBody>
            <a:bodyPr wrap="square" lIns="0" tIns="0" rIns="0" bIns="0" rtlCol="0"/>
            <a:lstStyle/>
            <a:p>
              <a:endParaRPr/>
            </a:p>
          </p:txBody>
        </p:sp>
      </p:grpSp>
      <p:sp>
        <p:nvSpPr>
          <p:cNvPr id="157" name="object 156">
            <a:extLst>
              <a:ext uri="{FF2B5EF4-FFF2-40B4-BE49-F238E27FC236}">
                <a16:creationId xmlns:a16="http://schemas.microsoft.com/office/drawing/2014/main" id="{24991177-C677-5136-B126-874F9D817748}"/>
              </a:ext>
            </a:extLst>
          </p:cNvPr>
          <p:cNvSpPr txBox="1"/>
          <p:nvPr/>
        </p:nvSpPr>
        <p:spPr>
          <a:xfrm>
            <a:off x="3269214" y="929542"/>
            <a:ext cx="986790" cy="355600"/>
          </a:xfrm>
          <a:prstGeom prst="rect">
            <a:avLst/>
          </a:prstGeom>
        </p:spPr>
        <p:txBody>
          <a:bodyPr vert="horz" wrap="square" lIns="0" tIns="16510" rIns="0" bIns="0" rtlCol="0">
            <a:spAutoFit/>
          </a:bodyPr>
          <a:lstStyle/>
          <a:p>
            <a:pPr algn="ctr">
              <a:lnSpc>
                <a:spcPct val="100000"/>
              </a:lnSpc>
              <a:spcBef>
                <a:spcPts val="130"/>
              </a:spcBef>
            </a:pPr>
            <a:r>
              <a:rPr sz="1050" spc="-20" dirty="0">
                <a:latin typeface="Meiryo UI"/>
                <a:cs typeface="Meiryo UI"/>
              </a:rPr>
              <a:t>実績値</a:t>
            </a:r>
            <a:endParaRPr sz="1050">
              <a:latin typeface="Meiryo UI"/>
              <a:cs typeface="Meiryo UI"/>
            </a:endParaRPr>
          </a:p>
          <a:p>
            <a:pPr algn="ctr">
              <a:lnSpc>
                <a:spcPct val="100000"/>
              </a:lnSpc>
              <a:spcBef>
                <a:spcPts val="40"/>
              </a:spcBef>
            </a:pPr>
            <a:r>
              <a:rPr sz="1050" dirty="0">
                <a:latin typeface="Meiryo UI"/>
                <a:cs typeface="Meiryo UI"/>
              </a:rPr>
              <a:t>（国勢調査等</a:t>
            </a:r>
            <a:r>
              <a:rPr sz="1050" spc="-50" dirty="0">
                <a:latin typeface="Meiryo UI"/>
                <a:cs typeface="Meiryo UI"/>
              </a:rPr>
              <a:t>）</a:t>
            </a:r>
            <a:endParaRPr sz="1050">
              <a:latin typeface="Meiryo UI"/>
              <a:cs typeface="Meiryo UI"/>
            </a:endParaRPr>
          </a:p>
        </p:txBody>
      </p:sp>
      <p:sp>
        <p:nvSpPr>
          <p:cNvPr id="158" name="object 157">
            <a:extLst>
              <a:ext uri="{FF2B5EF4-FFF2-40B4-BE49-F238E27FC236}">
                <a16:creationId xmlns:a16="http://schemas.microsoft.com/office/drawing/2014/main" id="{0F07353B-2E3E-95F7-BE7C-A0283EA730EE}"/>
              </a:ext>
            </a:extLst>
          </p:cNvPr>
          <p:cNvSpPr txBox="1"/>
          <p:nvPr/>
        </p:nvSpPr>
        <p:spPr>
          <a:xfrm>
            <a:off x="4592163" y="924982"/>
            <a:ext cx="1235710" cy="354965"/>
          </a:xfrm>
          <a:prstGeom prst="rect">
            <a:avLst/>
          </a:prstGeom>
        </p:spPr>
        <p:txBody>
          <a:bodyPr vert="horz" wrap="square" lIns="0" tIns="16510" rIns="0" bIns="0" rtlCol="0">
            <a:spAutoFit/>
          </a:bodyPr>
          <a:lstStyle/>
          <a:p>
            <a:pPr algn="ctr">
              <a:lnSpc>
                <a:spcPct val="100000"/>
              </a:lnSpc>
              <a:spcBef>
                <a:spcPts val="130"/>
              </a:spcBef>
            </a:pPr>
            <a:r>
              <a:rPr sz="1050" spc="-10" dirty="0">
                <a:latin typeface="Meiryo UI"/>
                <a:cs typeface="Meiryo UI"/>
              </a:rPr>
              <a:t>日本の将来推計人口</a:t>
            </a:r>
            <a:endParaRPr sz="1050">
              <a:latin typeface="Meiryo UI"/>
              <a:cs typeface="Meiryo UI"/>
            </a:endParaRPr>
          </a:p>
          <a:p>
            <a:pPr algn="ctr">
              <a:lnSpc>
                <a:spcPct val="100000"/>
              </a:lnSpc>
              <a:spcBef>
                <a:spcPts val="35"/>
              </a:spcBef>
            </a:pPr>
            <a:r>
              <a:rPr sz="1050" dirty="0">
                <a:latin typeface="Meiryo UI"/>
                <a:cs typeface="Meiryo UI"/>
              </a:rPr>
              <a:t>（2023年推計</a:t>
            </a:r>
            <a:r>
              <a:rPr sz="1050" spc="-50" dirty="0">
                <a:latin typeface="Meiryo UI"/>
                <a:cs typeface="Meiryo UI"/>
              </a:rPr>
              <a:t>）</a:t>
            </a:r>
            <a:endParaRPr sz="1050">
              <a:latin typeface="Meiryo UI"/>
              <a:cs typeface="Meiryo UI"/>
            </a:endParaRPr>
          </a:p>
        </p:txBody>
      </p:sp>
      <p:grpSp>
        <p:nvGrpSpPr>
          <p:cNvPr id="159" name="object 158">
            <a:extLst>
              <a:ext uri="{FF2B5EF4-FFF2-40B4-BE49-F238E27FC236}">
                <a16:creationId xmlns:a16="http://schemas.microsoft.com/office/drawing/2014/main" id="{1BD5D1D0-EED0-E6FA-F59D-DBDC86BF7A6F}"/>
              </a:ext>
            </a:extLst>
          </p:cNvPr>
          <p:cNvGrpSpPr/>
          <p:nvPr/>
        </p:nvGrpSpPr>
        <p:grpSpPr>
          <a:xfrm>
            <a:off x="2753417" y="1256373"/>
            <a:ext cx="3253740" cy="2712085"/>
            <a:chOff x="2086355" y="1840991"/>
            <a:chExt cx="3253740" cy="2712085"/>
          </a:xfrm>
        </p:grpSpPr>
        <p:sp>
          <p:nvSpPr>
            <p:cNvPr id="160" name="object 159">
              <a:extLst>
                <a:ext uri="{FF2B5EF4-FFF2-40B4-BE49-F238E27FC236}">
                  <a16:creationId xmlns:a16="http://schemas.microsoft.com/office/drawing/2014/main" id="{10FF3BE5-6D5A-4D9C-CB39-8EDB06635774}"/>
                </a:ext>
              </a:extLst>
            </p:cNvPr>
            <p:cNvSpPr/>
            <p:nvPr/>
          </p:nvSpPr>
          <p:spPr>
            <a:xfrm>
              <a:off x="2086343" y="1840991"/>
              <a:ext cx="3254375" cy="151130"/>
            </a:xfrm>
            <a:custGeom>
              <a:avLst/>
              <a:gdLst/>
              <a:ahLst/>
              <a:cxnLst/>
              <a:rect l="l" t="t" r="r" b="b"/>
              <a:pathLst>
                <a:path w="3254375" h="151130">
                  <a:moveTo>
                    <a:pt x="10922" y="70104"/>
                  </a:moveTo>
                  <a:lnTo>
                    <a:pt x="10668" y="70104"/>
                  </a:lnTo>
                  <a:lnTo>
                    <a:pt x="10668" y="70256"/>
                  </a:lnTo>
                  <a:lnTo>
                    <a:pt x="10922" y="70104"/>
                  </a:lnTo>
                  <a:close/>
                </a:path>
                <a:path w="3254375" h="151130">
                  <a:moveTo>
                    <a:pt x="1554480" y="70104"/>
                  </a:moveTo>
                  <a:lnTo>
                    <a:pt x="32918" y="70104"/>
                  </a:lnTo>
                  <a:lnTo>
                    <a:pt x="137160" y="12192"/>
                  </a:lnTo>
                  <a:lnTo>
                    <a:pt x="138684" y="10668"/>
                  </a:lnTo>
                  <a:lnTo>
                    <a:pt x="140208" y="7620"/>
                  </a:lnTo>
                  <a:lnTo>
                    <a:pt x="138684" y="4572"/>
                  </a:lnTo>
                  <a:lnTo>
                    <a:pt x="137160" y="3048"/>
                  </a:lnTo>
                  <a:lnTo>
                    <a:pt x="134112" y="1524"/>
                  </a:lnTo>
                  <a:lnTo>
                    <a:pt x="131064" y="3048"/>
                  </a:lnTo>
                  <a:lnTo>
                    <a:pt x="10668" y="70256"/>
                  </a:lnTo>
                  <a:lnTo>
                    <a:pt x="0" y="76200"/>
                  </a:lnTo>
                  <a:lnTo>
                    <a:pt x="131064" y="149352"/>
                  </a:lnTo>
                  <a:lnTo>
                    <a:pt x="134112" y="150876"/>
                  </a:lnTo>
                  <a:lnTo>
                    <a:pt x="137160" y="149352"/>
                  </a:lnTo>
                  <a:lnTo>
                    <a:pt x="138684" y="146304"/>
                  </a:lnTo>
                  <a:lnTo>
                    <a:pt x="140208" y="144780"/>
                  </a:lnTo>
                  <a:lnTo>
                    <a:pt x="138684" y="141732"/>
                  </a:lnTo>
                  <a:lnTo>
                    <a:pt x="137160" y="140208"/>
                  </a:lnTo>
                  <a:lnTo>
                    <a:pt x="30175" y="80772"/>
                  </a:lnTo>
                  <a:lnTo>
                    <a:pt x="1554480" y="80772"/>
                  </a:lnTo>
                  <a:lnTo>
                    <a:pt x="1554480" y="70104"/>
                  </a:lnTo>
                  <a:close/>
                </a:path>
                <a:path w="3254375" h="151130">
                  <a:moveTo>
                    <a:pt x="3253752" y="73152"/>
                  </a:moveTo>
                  <a:lnTo>
                    <a:pt x="3245459" y="68580"/>
                  </a:lnTo>
                  <a:lnTo>
                    <a:pt x="3121164" y="0"/>
                  </a:lnTo>
                  <a:lnTo>
                    <a:pt x="3116592" y="0"/>
                  </a:lnTo>
                  <a:lnTo>
                    <a:pt x="3115068" y="3048"/>
                  </a:lnTo>
                  <a:lnTo>
                    <a:pt x="3113544" y="4572"/>
                  </a:lnTo>
                  <a:lnTo>
                    <a:pt x="3113544" y="7620"/>
                  </a:lnTo>
                  <a:lnTo>
                    <a:pt x="3116592" y="9144"/>
                  </a:lnTo>
                  <a:lnTo>
                    <a:pt x="3223577" y="68580"/>
                  </a:lnTo>
                  <a:lnTo>
                    <a:pt x="1699272" y="68580"/>
                  </a:lnTo>
                  <a:lnTo>
                    <a:pt x="1699272" y="79248"/>
                  </a:lnTo>
                  <a:lnTo>
                    <a:pt x="3220834" y="79248"/>
                  </a:lnTo>
                  <a:lnTo>
                    <a:pt x="3116592" y="137160"/>
                  </a:lnTo>
                  <a:lnTo>
                    <a:pt x="3113544" y="138684"/>
                  </a:lnTo>
                  <a:lnTo>
                    <a:pt x="3113544" y="141732"/>
                  </a:lnTo>
                  <a:lnTo>
                    <a:pt x="3116592" y="147828"/>
                  </a:lnTo>
                  <a:lnTo>
                    <a:pt x="3119640" y="147828"/>
                  </a:lnTo>
                  <a:lnTo>
                    <a:pt x="3121164" y="146304"/>
                  </a:lnTo>
                  <a:lnTo>
                    <a:pt x="3242703" y="79248"/>
                  </a:lnTo>
                  <a:lnTo>
                    <a:pt x="3243084" y="79248"/>
                  </a:lnTo>
                  <a:lnTo>
                    <a:pt x="3243084" y="79044"/>
                  </a:lnTo>
                  <a:lnTo>
                    <a:pt x="3253752" y="73152"/>
                  </a:lnTo>
                  <a:close/>
                </a:path>
              </a:pathLst>
            </a:custGeom>
            <a:solidFill>
              <a:srgbClr val="000000"/>
            </a:solidFill>
          </p:spPr>
          <p:txBody>
            <a:bodyPr wrap="square" lIns="0" tIns="0" rIns="0" bIns="0" rtlCol="0"/>
            <a:lstStyle/>
            <a:p>
              <a:endParaRPr/>
            </a:p>
          </p:txBody>
        </p:sp>
        <p:sp>
          <p:nvSpPr>
            <p:cNvPr id="161" name="object 160">
              <a:extLst>
                <a:ext uri="{FF2B5EF4-FFF2-40B4-BE49-F238E27FC236}">
                  <a16:creationId xmlns:a16="http://schemas.microsoft.com/office/drawing/2014/main" id="{D4669E3A-2401-9CBA-B14A-DAF861A0F2E6}"/>
                </a:ext>
              </a:extLst>
            </p:cNvPr>
            <p:cNvSpPr/>
            <p:nvPr/>
          </p:nvSpPr>
          <p:spPr>
            <a:xfrm>
              <a:off x="4108703" y="4274819"/>
              <a:ext cx="777240" cy="273050"/>
            </a:xfrm>
            <a:custGeom>
              <a:avLst/>
              <a:gdLst/>
              <a:ahLst/>
              <a:cxnLst/>
              <a:rect l="l" t="t" r="r" b="b"/>
              <a:pathLst>
                <a:path w="777239" h="273050">
                  <a:moveTo>
                    <a:pt x="777240" y="272796"/>
                  </a:moveTo>
                  <a:lnTo>
                    <a:pt x="0" y="272796"/>
                  </a:lnTo>
                  <a:lnTo>
                    <a:pt x="0" y="0"/>
                  </a:lnTo>
                  <a:lnTo>
                    <a:pt x="777240" y="0"/>
                  </a:lnTo>
                  <a:lnTo>
                    <a:pt x="777240" y="272796"/>
                  </a:lnTo>
                  <a:close/>
                </a:path>
              </a:pathLst>
            </a:custGeom>
            <a:solidFill>
              <a:srgbClr val="FFFFFF"/>
            </a:solidFill>
          </p:spPr>
          <p:txBody>
            <a:bodyPr wrap="square" lIns="0" tIns="0" rIns="0" bIns="0" rtlCol="0"/>
            <a:lstStyle/>
            <a:p>
              <a:endParaRPr/>
            </a:p>
          </p:txBody>
        </p:sp>
        <p:sp>
          <p:nvSpPr>
            <p:cNvPr id="162" name="object 161">
              <a:extLst>
                <a:ext uri="{FF2B5EF4-FFF2-40B4-BE49-F238E27FC236}">
                  <a16:creationId xmlns:a16="http://schemas.microsoft.com/office/drawing/2014/main" id="{C087F7AF-0151-32EC-3514-915E22ED59CF}"/>
                </a:ext>
              </a:extLst>
            </p:cNvPr>
            <p:cNvSpPr/>
            <p:nvPr/>
          </p:nvSpPr>
          <p:spPr>
            <a:xfrm>
              <a:off x="4108703" y="4274819"/>
              <a:ext cx="777240" cy="273050"/>
            </a:xfrm>
            <a:custGeom>
              <a:avLst/>
              <a:gdLst/>
              <a:ahLst/>
              <a:cxnLst/>
              <a:rect l="l" t="t" r="r" b="b"/>
              <a:pathLst>
                <a:path w="777239" h="273050">
                  <a:moveTo>
                    <a:pt x="0" y="0"/>
                  </a:moveTo>
                  <a:lnTo>
                    <a:pt x="777240" y="0"/>
                  </a:lnTo>
                  <a:lnTo>
                    <a:pt x="777240" y="272796"/>
                  </a:lnTo>
                  <a:lnTo>
                    <a:pt x="0" y="272796"/>
                  </a:lnTo>
                  <a:lnTo>
                    <a:pt x="0" y="0"/>
                  </a:lnTo>
                  <a:close/>
                </a:path>
              </a:pathLst>
            </a:custGeom>
            <a:ln w="10668">
              <a:solidFill>
                <a:srgbClr val="000000"/>
              </a:solidFill>
            </a:ln>
          </p:spPr>
          <p:txBody>
            <a:bodyPr wrap="square" lIns="0" tIns="0" rIns="0" bIns="0" rtlCol="0"/>
            <a:lstStyle/>
            <a:p>
              <a:endParaRPr/>
            </a:p>
          </p:txBody>
        </p:sp>
      </p:grpSp>
      <p:sp>
        <p:nvSpPr>
          <p:cNvPr id="163" name="object 162">
            <a:extLst>
              <a:ext uri="{FF2B5EF4-FFF2-40B4-BE49-F238E27FC236}">
                <a16:creationId xmlns:a16="http://schemas.microsoft.com/office/drawing/2014/main" id="{CBE95931-42C3-3FC5-1C84-085B6FD70BEC}"/>
              </a:ext>
            </a:extLst>
          </p:cNvPr>
          <p:cNvSpPr txBox="1"/>
          <p:nvPr/>
        </p:nvSpPr>
        <p:spPr>
          <a:xfrm>
            <a:off x="4877376" y="3726117"/>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出生中位</a:t>
            </a:r>
            <a:endParaRPr sz="1050">
              <a:latin typeface="Meiryo UI"/>
              <a:cs typeface="Meiryo UI"/>
            </a:endParaRPr>
          </a:p>
        </p:txBody>
      </p:sp>
      <p:grpSp>
        <p:nvGrpSpPr>
          <p:cNvPr id="164" name="object 163">
            <a:extLst>
              <a:ext uri="{FF2B5EF4-FFF2-40B4-BE49-F238E27FC236}">
                <a16:creationId xmlns:a16="http://schemas.microsoft.com/office/drawing/2014/main" id="{63377039-AE20-5BF3-B9C0-A290033004ED}"/>
              </a:ext>
            </a:extLst>
          </p:cNvPr>
          <p:cNvGrpSpPr/>
          <p:nvPr/>
        </p:nvGrpSpPr>
        <p:grpSpPr>
          <a:xfrm>
            <a:off x="5046276" y="4878160"/>
            <a:ext cx="788035" cy="281940"/>
            <a:chOff x="4379214" y="5462778"/>
            <a:chExt cx="788035" cy="281940"/>
          </a:xfrm>
        </p:grpSpPr>
        <p:sp>
          <p:nvSpPr>
            <p:cNvPr id="165" name="object 164">
              <a:extLst>
                <a:ext uri="{FF2B5EF4-FFF2-40B4-BE49-F238E27FC236}">
                  <a16:creationId xmlns:a16="http://schemas.microsoft.com/office/drawing/2014/main" id="{540F8F9B-4F90-9382-3163-86CFFF5B0496}"/>
                </a:ext>
              </a:extLst>
            </p:cNvPr>
            <p:cNvSpPr/>
            <p:nvPr/>
          </p:nvSpPr>
          <p:spPr>
            <a:xfrm>
              <a:off x="4384548" y="5468112"/>
              <a:ext cx="777240" cy="271780"/>
            </a:xfrm>
            <a:custGeom>
              <a:avLst/>
              <a:gdLst/>
              <a:ahLst/>
              <a:cxnLst/>
              <a:rect l="l" t="t" r="r" b="b"/>
              <a:pathLst>
                <a:path w="777239" h="271779">
                  <a:moveTo>
                    <a:pt x="777240" y="271272"/>
                  </a:moveTo>
                  <a:lnTo>
                    <a:pt x="0" y="271272"/>
                  </a:lnTo>
                  <a:lnTo>
                    <a:pt x="0" y="0"/>
                  </a:lnTo>
                  <a:lnTo>
                    <a:pt x="777240" y="0"/>
                  </a:lnTo>
                  <a:lnTo>
                    <a:pt x="777240" y="271272"/>
                  </a:lnTo>
                  <a:close/>
                </a:path>
              </a:pathLst>
            </a:custGeom>
            <a:solidFill>
              <a:srgbClr val="FFFFFF"/>
            </a:solidFill>
          </p:spPr>
          <p:txBody>
            <a:bodyPr wrap="square" lIns="0" tIns="0" rIns="0" bIns="0" rtlCol="0"/>
            <a:lstStyle/>
            <a:p>
              <a:endParaRPr/>
            </a:p>
          </p:txBody>
        </p:sp>
        <p:sp>
          <p:nvSpPr>
            <p:cNvPr id="166" name="object 165">
              <a:extLst>
                <a:ext uri="{FF2B5EF4-FFF2-40B4-BE49-F238E27FC236}">
                  <a16:creationId xmlns:a16="http://schemas.microsoft.com/office/drawing/2014/main" id="{9C1FB293-A0E9-F807-1D66-1C0331C55206}"/>
                </a:ext>
              </a:extLst>
            </p:cNvPr>
            <p:cNvSpPr/>
            <p:nvPr/>
          </p:nvSpPr>
          <p:spPr>
            <a:xfrm>
              <a:off x="4384548" y="5468112"/>
              <a:ext cx="777240" cy="271780"/>
            </a:xfrm>
            <a:custGeom>
              <a:avLst/>
              <a:gdLst/>
              <a:ahLst/>
              <a:cxnLst/>
              <a:rect l="l" t="t" r="r" b="b"/>
              <a:pathLst>
                <a:path w="777239" h="271779">
                  <a:moveTo>
                    <a:pt x="0" y="0"/>
                  </a:moveTo>
                  <a:lnTo>
                    <a:pt x="777240" y="0"/>
                  </a:lnTo>
                  <a:lnTo>
                    <a:pt x="777240" y="271272"/>
                  </a:lnTo>
                  <a:lnTo>
                    <a:pt x="0" y="271272"/>
                  </a:lnTo>
                  <a:lnTo>
                    <a:pt x="0" y="0"/>
                  </a:lnTo>
                  <a:close/>
                </a:path>
              </a:pathLst>
            </a:custGeom>
            <a:ln w="10668">
              <a:solidFill>
                <a:srgbClr val="000000"/>
              </a:solidFill>
            </a:ln>
          </p:spPr>
          <p:txBody>
            <a:bodyPr wrap="square" lIns="0" tIns="0" rIns="0" bIns="0" rtlCol="0"/>
            <a:lstStyle/>
            <a:p>
              <a:endParaRPr/>
            </a:p>
          </p:txBody>
        </p:sp>
      </p:grpSp>
      <p:sp>
        <p:nvSpPr>
          <p:cNvPr id="167" name="object 166">
            <a:extLst>
              <a:ext uri="{FF2B5EF4-FFF2-40B4-BE49-F238E27FC236}">
                <a16:creationId xmlns:a16="http://schemas.microsoft.com/office/drawing/2014/main" id="{6346FBEB-A28A-6697-5DFD-AD4D7B1D8BC7}"/>
              </a:ext>
            </a:extLst>
          </p:cNvPr>
          <p:cNvSpPr txBox="1"/>
          <p:nvPr/>
        </p:nvSpPr>
        <p:spPr>
          <a:xfrm>
            <a:off x="5153133" y="4919352"/>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出生低位</a:t>
            </a:r>
            <a:endParaRPr sz="1050">
              <a:latin typeface="Meiryo UI"/>
              <a:cs typeface="Meiryo UI"/>
            </a:endParaRPr>
          </a:p>
        </p:txBody>
      </p:sp>
      <p:sp>
        <p:nvSpPr>
          <p:cNvPr id="168" name="object 167">
            <a:extLst>
              <a:ext uri="{FF2B5EF4-FFF2-40B4-BE49-F238E27FC236}">
                <a16:creationId xmlns:a16="http://schemas.microsoft.com/office/drawing/2014/main" id="{21C39ED6-0C33-FDAA-0E31-08C6F34F1065}"/>
              </a:ext>
            </a:extLst>
          </p:cNvPr>
          <p:cNvSpPr txBox="1"/>
          <p:nvPr/>
        </p:nvSpPr>
        <p:spPr>
          <a:xfrm>
            <a:off x="8822983" y="2775496"/>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出生中位</a:t>
            </a:r>
            <a:endParaRPr sz="1050">
              <a:latin typeface="Meiryo UI"/>
              <a:cs typeface="Meiryo UI"/>
            </a:endParaRPr>
          </a:p>
        </p:txBody>
      </p:sp>
      <p:sp>
        <p:nvSpPr>
          <p:cNvPr id="169" name="object 168">
            <a:extLst>
              <a:ext uri="{FF2B5EF4-FFF2-40B4-BE49-F238E27FC236}">
                <a16:creationId xmlns:a16="http://schemas.microsoft.com/office/drawing/2014/main" id="{5510C134-28F7-8B78-A900-2E417548E22F}"/>
              </a:ext>
            </a:extLst>
          </p:cNvPr>
          <p:cNvSpPr txBox="1"/>
          <p:nvPr/>
        </p:nvSpPr>
        <p:spPr>
          <a:xfrm>
            <a:off x="9745845" y="2775496"/>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出生低位</a:t>
            </a:r>
            <a:endParaRPr sz="1050">
              <a:latin typeface="Meiryo UI"/>
              <a:cs typeface="Meiryo UI"/>
            </a:endParaRPr>
          </a:p>
        </p:txBody>
      </p:sp>
      <p:sp>
        <p:nvSpPr>
          <p:cNvPr id="171" name="テキスト ボックス 170">
            <a:extLst>
              <a:ext uri="{FF2B5EF4-FFF2-40B4-BE49-F238E27FC236}">
                <a16:creationId xmlns:a16="http://schemas.microsoft.com/office/drawing/2014/main" id="{028524F5-1482-5D55-906B-92EED04D93CC}"/>
              </a:ext>
            </a:extLst>
          </p:cNvPr>
          <p:cNvSpPr txBox="1"/>
          <p:nvPr/>
        </p:nvSpPr>
        <p:spPr>
          <a:xfrm>
            <a:off x="0" y="546531"/>
            <a:ext cx="12192000" cy="369332"/>
          </a:xfrm>
          <a:prstGeom prst="rect">
            <a:avLst/>
          </a:prstGeom>
          <a:noFill/>
        </p:spPr>
        <p:txBody>
          <a:bodyPr wrap="square">
            <a:spAutoFit/>
          </a:bodyPr>
          <a:lstStyle/>
          <a:p>
            <a:pPr marL="97155" algn="ctr">
              <a:lnSpc>
                <a:spcPct val="100000"/>
              </a:lnSpc>
              <a:spcBef>
                <a:spcPts val="1245"/>
              </a:spcBef>
              <a:tabLst>
                <a:tab pos="415290" algn="l"/>
              </a:tabLst>
            </a:pPr>
            <a:r>
              <a:rPr lang="ja-JP" altLang="en-US" spc="-10" dirty="0">
                <a:latin typeface="BIZ UDPゴシック" panose="020B0400000000000000" pitchFamily="50" charset="-128"/>
                <a:ea typeface="BIZ UDPゴシック" panose="020B0400000000000000" pitchFamily="50" charset="-128"/>
                <a:cs typeface="Meiryo UI"/>
              </a:rPr>
              <a:t>将来推計人口（</a:t>
            </a:r>
            <a:r>
              <a:rPr lang="en-US" altLang="ja-JP" spc="-10" dirty="0">
                <a:latin typeface="BIZ UDPゴシック" panose="020B0400000000000000" pitchFamily="50" charset="-128"/>
                <a:ea typeface="BIZ UDPゴシック" panose="020B0400000000000000" pitchFamily="50" charset="-128"/>
                <a:cs typeface="Meiryo UI"/>
              </a:rPr>
              <a:t>2023</a:t>
            </a:r>
            <a:r>
              <a:rPr lang="ja-JP" altLang="en-US" dirty="0">
                <a:latin typeface="BIZ UDPゴシック" panose="020B0400000000000000" pitchFamily="50" charset="-128"/>
                <a:ea typeface="BIZ UDPゴシック" panose="020B0400000000000000" pitchFamily="50" charset="-128"/>
                <a:cs typeface="Meiryo UI"/>
              </a:rPr>
              <a:t>年推計</a:t>
            </a:r>
            <a:r>
              <a:rPr lang="ja-JP" altLang="en-US" spc="-10" dirty="0">
                <a:latin typeface="BIZ UDPゴシック" panose="020B0400000000000000" pitchFamily="50" charset="-128"/>
                <a:ea typeface="BIZ UDPゴシック" panose="020B0400000000000000" pitchFamily="50" charset="-128"/>
                <a:cs typeface="Meiryo UI"/>
              </a:rPr>
              <a:t>）において、</a:t>
            </a:r>
            <a:r>
              <a:rPr lang="en-US" altLang="ja-JP" spc="-10" dirty="0">
                <a:latin typeface="BIZ UDPゴシック" panose="020B0400000000000000" pitchFamily="50" charset="-128"/>
                <a:ea typeface="BIZ UDPゴシック" panose="020B0400000000000000" pitchFamily="50" charset="-128"/>
                <a:cs typeface="Meiryo UI"/>
              </a:rPr>
              <a:t>2100</a:t>
            </a:r>
            <a:r>
              <a:rPr lang="ja-JP" altLang="en-US" spc="-20" dirty="0">
                <a:latin typeface="BIZ UDPゴシック" panose="020B0400000000000000" pitchFamily="50" charset="-128"/>
                <a:ea typeface="BIZ UDPゴシック" panose="020B0400000000000000" pitchFamily="50" charset="-128"/>
                <a:cs typeface="Meiryo UI"/>
              </a:rPr>
              <a:t>年には総人口が現状の半分程度に減少すると推計。</a:t>
            </a:r>
            <a:endParaRPr lang="ja-JP" altLang="en-US" dirty="0">
              <a:latin typeface="BIZ UDPゴシック" panose="020B0400000000000000" pitchFamily="50" charset="-128"/>
              <a:ea typeface="BIZ UDPゴシック" panose="020B0400000000000000" pitchFamily="50" charset="-128"/>
              <a:cs typeface="Meiryo UI"/>
            </a:endParaRPr>
          </a:p>
        </p:txBody>
      </p:sp>
    </p:spTree>
    <p:extLst>
      <p:ext uri="{BB962C8B-B14F-4D97-AF65-F5344CB8AC3E}">
        <p14:creationId xmlns:p14="http://schemas.microsoft.com/office/powerpoint/2010/main" val="2947751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72253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52510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91855" cy="179185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388749" cy="6351168"/>
          </a:xfrm>
          <a:prstGeom prst="rect">
            <a:avLst/>
          </a:prstGeom>
        </p:spPr>
      </p:pic>
      <p:sp>
        <p:nvSpPr>
          <p:cNvPr id="3" name="テキスト ボックス 2">
            <a:extLst>
              <a:ext uri="{FF2B5EF4-FFF2-40B4-BE49-F238E27FC236}">
                <a16:creationId xmlns:a16="http://schemas.microsoft.com/office/drawing/2014/main" id="{578FAB8B-F900-48E0-B87B-061AB4C178E7}"/>
              </a:ext>
            </a:extLst>
          </p:cNvPr>
          <p:cNvSpPr txBox="1"/>
          <p:nvPr/>
        </p:nvSpPr>
        <p:spPr>
          <a:xfrm rot="440159">
            <a:off x="10587250" y="387489"/>
            <a:ext cx="615553" cy="6331020"/>
          </a:xfrm>
          <a:prstGeom prst="rect">
            <a:avLst/>
          </a:prstGeom>
          <a:noFill/>
        </p:spPr>
        <p:txBody>
          <a:bodyPr vert="eaVert" wrap="square" rtlCol="0">
            <a:spAutoFit/>
          </a:bodyPr>
          <a:lstStyle/>
          <a:p>
            <a:r>
              <a:rPr kumimoji="1" lang="ja-JP" altLang="en-US" sz="2800" b="1" dirty="0">
                <a:solidFill>
                  <a:srgbClr val="002060"/>
                </a:solidFill>
                <a:latin typeface="UD デジタル 教科書体 NK-B" panose="02020700000000000000" pitchFamily="18" charset="-128"/>
                <a:ea typeface="UD デジタル 教科書体 NK-B" panose="02020700000000000000" pitchFamily="18" charset="-128"/>
              </a:rPr>
              <a:t>アンケートにご協力をお願い致します！</a:t>
            </a:r>
          </a:p>
        </p:txBody>
      </p:sp>
    </p:spTree>
    <p:extLst>
      <p:ext uri="{BB962C8B-B14F-4D97-AF65-F5344CB8AC3E}">
        <p14:creationId xmlns:p14="http://schemas.microsoft.com/office/powerpoint/2010/main" val="143389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出生数・合計特殊出生率</a:t>
            </a:r>
          </a:p>
        </p:txBody>
      </p:sp>
      <p:sp>
        <p:nvSpPr>
          <p:cNvPr id="216" name="object 4">
            <a:extLst>
              <a:ext uri="{FF2B5EF4-FFF2-40B4-BE49-F238E27FC236}">
                <a16:creationId xmlns:a16="http://schemas.microsoft.com/office/drawing/2014/main" id="{12619FC0-F878-BF10-7C63-B72D3E621E69}"/>
              </a:ext>
            </a:extLst>
          </p:cNvPr>
          <p:cNvSpPr txBox="1"/>
          <p:nvPr/>
        </p:nvSpPr>
        <p:spPr>
          <a:xfrm>
            <a:off x="1654354" y="6001858"/>
            <a:ext cx="5708015" cy="321945"/>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（出所）</a:t>
            </a:r>
            <a:r>
              <a:rPr sz="950" spc="-5" dirty="0">
                <a:latin typeface="Meiryo UI"/>
                <a:cs typeface="Meiryo UI"/>
              </a:rPr>
              <a:t>厚生労働省「人口動態統計」</a:t>
            </a:r>
            <a:endParaRPr sz="950">
              <a:latin typeface="Meiryo UI"/>
              <a:cs typeface="Meiryo UI"/>
            </a:endParaRPr>
          </a:p>
          <a:p>
            <a:pPr marL="12700">
              <a:lnSpc>
                <a:spcPct val="100000"/>
              </a:lnSpc>
              <a:spcBef>
                <a:spcPts val="25"/>
              </a:spcBef>
            </a:pPr>
            <a:r>
              <a:rPr sz="950" dirty="0">
                <a:latin typeface="Meiryo UI"/>
                <a:cs typeface="Meiryo UI"/>
              </a:rPr>
              <a:t>（注）出生数は日本における日本人、2022年は速報値（日本における外国人、外国における日本人を含む。）</a:t>
            </a:r>
            <a:r>
              <a:rPr sz="950" spc="-50" dirty="0">
                <a:latin typeface="Meiryo UI"/>
                <a:cs typeface="Meiryo UI"/>
              </a:rPr>
              <a:t>。</a:t>
            </a:r>
            <a:endParaRPr sz="950">
              <a:latin typeface="Meiryo UI"/>
              <a:cs typeface="Meiryo UI"/>
            </a:endParaRPr>
          </a:p>
        </p:txBody>
      </p:sp>
      <p:grpSp>
        <p:nvGrpSpPr>
          <p:cNvPr id="217" name="object 5">
            <a:extLst>
              <a:ext uri="{FF2B5EF4-FFF2-40B4-BE49-F238E27FC236}">
                <a16:creationId xmlns:a16="http://schemas.microsoft.com/office/drawing/2014/main" id="{120814ED-E084-9450-65DD-D1B8E084BFDD}"/>
              </a:ext>
            </a:extLst>
          </p:cNvPr>
          <p:cNvGrpSpPr/>
          <p:nvPr/>
        </p:nvGrpSpPr>
        <p:grpSpPr>
          <a:xfrm>
            <a:off x="1598476" y="1656800"/>
            <a:ext cx="8793480" cy="3946525"/>
            <a:chOff x="946404" y="2721102"/>
            <a:chExt cx="8793480" cy="3946525"/>
          </a:xfrm>
        </p:grpSpPr>
        <p:sp>
          <p:nvSpPr>
            <p:cNvPr id="218" name="object 6">
              <a:extLst>
                <a:ext uri="{FF2B5EF4-FFF2-40B4-BE49-F238E27FC236}">
                  <a16:creationId xmlns:a16="http://schemas.microsoft.com/office/drawing/2014/main" id="{64E9C6A8-0CF5-0749-2528-8FD7E6134E74}"/>
                </a:ext>
              </a:extLst>
            </p:cNvPr>
            <p:cNvSpPr/>
            <p:nvPr/>
          </p:nvSpPr>
          <p:spPr>
            <a:xfrm>
              <a:off x="9524988" y="5853683"/>
              <a:ext cx="147955" cy="10795"/>
            </a:xfrm>
            <a:custGeom>
              <a:avLst/>
              <a:gdLst/>
              <a:ahLst/>
              <a:cxnLst/>
              <a:rect l="l" t="t" r="r" b="b"/>
              <a:pathLst>
                <a:path w="147954" h="10795">
                  <a:moveTo>
                    <a:pt x="4584" y="0"/>
                  </a:moveTo>
                  <a:lnTo>
                    <a:pt x="0" y="0"/>
                  </a:lnTo>
                  <a:lnTo>
                    <a:pt x="0" y="10668"/>
                  </a:lnTo>
                  <a:lnTo>
                    <a:pt x="4584" y="10668"/>
                  </a:lnTo>
                  <a:lnTo>
                    <a:pt x="4584" y="0"/>
                  </a:lnTo>
                  <a:close/>
                </a:path>
                <a:path w="147954" h="10795">
                  <a:moveTo>
                    <a:pt x="76212" y="0"/>
                  </a:moveTo>
                  <a:lnTo>
                    <a:pt x="35064" y="0"/>
                  </a:lnTo>
                  <a:lnTo>
                    <a:pt x="35064" y="10668"/>
                  </a:lnTo>
                  <a:lnTo>
                    <a:pt x="76212" y="10668"/>
                  </a:lnTo>
                  <a:lnTo>
                    <a:pt x="76212" y="0"/>
                  </a:lnTo>
                  <a:close/>
                </a:path>
                <a:path w="147954" h="10795">
                  <a:moveTo>
                    <a:pt x="147840" y="0"/>
                  </a:moveTo>
                  <a:lnTo>
                    <a:pt x="108216" y="0"/>
                  </a:lnTo>
                  <a:lnTo>
                    <a:pt x="108216" y="10668"/>
                  </a:lnTo>
                  <a:lnTo>
                    <a:pt x="147840" y="10668"/>
                  </a:lnTo>
                  <a:lnTo>
                    <a:pt x="147840" y="0"/>
                  </a:lnTo>
                  <a:close/>
                </a:path>
              </a:pathLst>
            </a:custGeom>
            <a:solidFill>
              <a:srgbClr val="7E7E7E"/>
            </a:solidFill>
          </p:spPr>
          <p:txBody>
            <a:bodyPr wrap="square" lIns="0" tIns="0" rIns="0" bIns="0" rtlCol="0"/>
            <a:lstStyle/>
            <a:p>
              <a:endParaRPr/>
            </a:p>
          </p:txBody>
        </p:sp>
        <p:pic>
          <p:nvPicPr>
            <p:cNvPr id="219" name="object 7">
              <a:extLst>
                <a:ext uri="{FF2B5EF4-FFF2-40B4-BE49-F238E27FC236}">
                  <a16:creationId xmlns:a16="http://schemas.microsoft.com/office/drawing/2014/main" id="{5D1D9C94-6A73-3475-4768-B615623D991A}"/>
                </a:ext>
              </a:extLst>
            </p:cNvPr>
            <p:cNvPicPr/>
            <p:nvPr/>
          </p:nvPicPr>
          <p:blipFill>
            <a:blip r:embed="rId2" cstate="print"/>
            <a:stretch>
              <a:fillRect/>
            </a:stretch>
          </p:blipFill>
          <p:spPr>
            <a:xfrm>
              <a:off x="9524999" y="5405627"/>
              <a:ext cx="163068" cy="1210055"/>
            </a:xfrm>
            <a:prstGeom prst="rect">
              <a:avLst/>
            </a:prstGeom>
          </p:spPr>
        </p:pic>
        <p:sp>
          <p:nvSpPr>
            <p:cNvPr id="220" name="object 8">
              <a:extLst>
                <a:ext uri="{FF2B5EF4-FFF2-40B4-BE49-F238E27FC236}">
                  <a16:creationId xmlns:a16="http://schemas.microsoft.com/office/drawing/2014/main" id="{EC8E8534-88DE-0C8B-2335-C9711C4929AE}"/>
                </a:ext>
              </a:extLst>
            </p:cNvPr>
            <p:cNvSpPr/>
            <p:nvPr/>
          </p:nvSpPr>
          <p:spPr>
            <a:xfrm>
              <a:off x="9524999" y="5405627"/>
              <a:ext cx="163195" cy="1210310"/>
            </a:xfrm>
            <a:custGeom>
              <a:avLst/>
              <a:gdLst/>
              <a:ahLst/>
              <a:cxnLst/>
              <a:rect l="l" t="t" r="r" b="b"/>
              <a:pathLst>
                <a:path w="163195" h="1210309">
                  <a:moveTo>
                    <a:pt x="0" y="0"/>
                  </a:moveTo>
                  <a:lnTo>
                    <a:pt x="163068" y="0"/>
                  </a:lnTo>
                  <a:lnTo>
                    <a:pt x="163068" y="1210056"/>
                  </a:lnTo>
                  <a:lnTo>
                    <a:pt x="0" y="1210056"/>
                  </a:lnTo>
                  <a:lnTo>
                    <a:pt x="0" y="0"/>
                  </a:lnTo>
                  <a:close/>
                </a:path>
              </a:pathLst>
            </a:custGeom>
            <a:ln w="10668">
              <a:solidFill>
                <a:srgbClr val="0A69FF"/>
              </a:solidFill>
            </a:ln>
          </p:spPr>
          <p:txBody>
            <a:bodyPr wrap="square" lIns="0" tIns="0" rIns="0" bIns="0" rtlCol="0"/>
            <a:lstStyle/>
            <a:p>
              <a:endParaRPr/>
            </a:p>
          </p:txBody>
        </p:sp>
        <p:sp>
          <p:nvSpPr>
            <p:cNvPr id="221" name="object 9">
              <a:extLst>
                <a:ext uri="{FF2B5EF4-FFF2-40B4-BE49-F238E27FC236}">
                  <a16:creationId xmlns:a16="http://schemas.microsoft.com/office/drawing/2014/main" id="{3C0939FD-B54C-C6D7-8584-C60FDC3B81D1}"/>
                </a:ext>
              </a:extLst>
            </p:cNvPr>
            <p:cNvSpPr/>
            <p:nvPr/>
          </p:nvSpPr>
          <p:spPr>
            <a:xfrm>
              <a:off x="3299460" y="4344161"/>
              <a:ext cx="6373495" cy="757555"/>
            </a:xfrm>
            <a:custGeom>
              <a:avLst/>
              <a:gdLst/>
              <a:ahLst/>
              <a:cxnLst/>
              <a:rect l="l" t="t" r="r" b="b"/>
              <a:pathLst>
                <a:path w="6373495" h="757554">
                  <a:moveTo>
                    <a:pt x="5253228" y="757428"/>
                  </a:moveTo>
                  <a:lnTo>
                    <a:pt x="6373368" y="757428"/>
                  </a:lnTo>
                </a:path>
                <a:path w="6373495" h="757554">
                  <a:moveTo>
                    <a:pt x="0" y="0"/>
                  </a:moveTo>
                  <a:lnTo>
                    <a:pt x="6373368" y="0"/>
                  </a:lnTo>
                </a:path>
              </a:pathLst>
            </a:custGeom>
            <a:ln w="10668">
              <a:solidFill>
                <a:srgbClr val="7E7E7E"/>
              </a:solidFill>
              <a:prstDash val="sysDash"/>
            </a:ln>
          </p:spPr>
          <p:txBody>
            <a:bodyPr wrap="square" lIns="0" tIns="0" rIns="0" bIns="0" rtlCol="0"/>
            <a:lstStyle/>
            <a:p>
              <a:endParaRPr/>
            </a:p>
          </p:txBody>
        </p:sp>
        <p:sp>
          <p:nvSpPr>
            <p:cNvPr id="222" name="object 10">
              <a:extLst>
                <a:ext uri="{FF2B5EF4-FFF2-40B4-BE49-F238E27FC236}">
                  <a16:creationId xmlns:a16="http://schemas.microsoft.com/office/drawing/2014/main" id="{94FB7D04-BD38-46E3-B2BF-3375C2C527E4}"/>
                </a:ext>
              </a:extLst>
            </p:cNvPr>
            <p:cNvSpPr/>
            <p:nvPr/>
          </p:nvSpPr>
          <p:spPr>
            <a:xfrm>
              <a:off x="996696" y="3588258"/>
              <a:ext cx="327660" cy="0"/>
            </a:xfrm>
            <a:custGeom>
              <a:avLst/>
              <a:gdLst/>
              <a:ahLst/>
              <a:cxnLst/>
              <a:rect l="l" t="t" r="r" b="b"/>
              <a:pathLst>
                <a:path w="327659">
                  <a:moveTo>
                    <a:pt x="0" y="0"/>
                  </a:moveTo>
                  <a:lnTo>
                    <a:pt x="327660" y="0"/>
                  </a:lnTo>
                </a:path>
              </a:pathLst>
            </a:custGeom>
            <a:ln w="10668">
              <a:solidFill>
                <a:srgbClr val="7E7E7E"/>
              </a:solidFill>
              <a:prstDash val="sysDash"/>
            </a:ln>
          </p:spPr>
          <p:txBody>
            <a:bodyPr wrap="square" lIns="0" tIns="0" rIns="0" bIns="0" rtlCol="0"/>
            <a:lstStyle/>
            <a:p>
              <a:endParaRPr/>
            </a:p>
          </p:txBody>
        </p:sp>
        <p:sp>
          <p:nvSpPr>
            <p:cNvPr id="223" name="object 11">
              <a:extLst>
                <a:ext uri="{FF2B5EF4-FFF2-40B4-BE49-F238E27FC236}">
                  <a16:creationId xmlns:a16="http://schemas.microsoft.com/office/drawing/2014/main" id="{E57EB808-B351-35F2-B487-317606FBC2C2}"/>
                </a:ext>
              </a:extLst>
            </p:cNvPr>
            <p:cNvSpPr/>
            <p:nvPr/>
          </p:nvSpPr>
          <p:spPr>
            <a:xfrm>
              <a:off x="1139952" y="3585972"/>
              <a:ext cx="41275" cy="7620"/>
            </a:xfrm>
            <a:custGeom>
              <a:avLst/>
              <a:gdLst/>
              <a:ahLst/>
              <a:cxnLst/>
              <a:rect l="l" t="t" r="r" b="b"/>
              <a:pathLst>
                <a:path w="41275" h="7620">
                  <a:moveTo>
                    <a:pt x="0" y="7619"/>
                  </a:moveTo>
                  <a:lnTo>
                    <a:pt x="41148" y="7619"/>
                  </a:lnTo>
                  <a:lnTo>
                    <a:pt x="41148" y="0"/>
                  </a:lnTo>
                  <a:lnTo>
                    <a:pt x="0" y="0"/>
                  </a:lnTo>
                  <a:lnTo>
                    <a:pt x="0" y="7619"/>
                  </a:lnTo>
                  <a:close/>
                </a:path>
              </a:pathLst>
            </a:custGeom>
            <a:solidFill>
              <a:srgbClr val="7E7E7E"/>
            </a:solidFill>
          </p:spPr>
          <p:txBody>
            <a:bodyPr wrap="square" lIns="0" tIns="0" rIns="0" bIns="0" rtlCol="0"/>
            <a:lstStyle/>
            <a:p>
              <a:endParaRPr/>
            </a:p>
          </p:txBody>
        </p:sp>
        <p:sp>
          <p:nvSpPr>
            <p:cNvPr id="224" name="object 12">
              <a:extLst>
                <a:ext uri="{FF2B5EF4-FFF2-40B4-BE49-F238E27FC236}">
                  <a16:creationId xmlns:a16="http://schemas.microsoft.com/office/drawing/2014/main" id="{B8CE2F16-BCF5-EE74-2A70-ABF0E2504FED}"/>
                </a:ext>
              </a:extLst>
            </p:cNvPr>
            <p:cNvSpPr/>
            <p:nvPr/>
          </p:nvSpPr>
          <p:spPr>
            <a:xfrm>
              <a:off x="1324356" y="3447287"/>
              <a:ext cx="327660" cy="3168650"/>
            </a:xfrm>
            <a:custGeom>
              <a:avLst/>
              <a:gdLst/>
              <a:ahLst/>
              <a:cxnLst/>
              <a:rect l="l" t="t" r="r" b="b"/>
              <a:pathLst>
                <a:path w="327660" h="3168650">
                  <a:moveTo>
                    <a:pt x="327660" y="0"/>
                  </a:moveTo>
                  <a:lnTo>
                    <a:pt x="163068" y="0"/>
                  </a:lnTo>
                  <a:lnTo>
                    <a:pt x="163068" y="80772"/>
                  </a:lnTo>
                  <a:lnTo>
                    <a:pt x="0" y="80772"/>
                  </a:lnTo>
                  <a:lnTo>
                    <a:pt x="0" y="3168408"/>
                  </a:lnTo>
                  <a:lnTo>
                    <a:pt x="163068" y="3168408"/>
                  </a:lnTo>
                  <a:lnTo>
                    <a:pt x="327660" y="3168408"/>
                  </a:lnTo>
                  <a:lnTo>
                    <a:pt x="327660" y="0"/>
                  </a:lnTo>
                  <a:close/>
                </a:path>
              </a:pathLst>
            </a:custGeom>
            <a:solidFill>
              <a:srgbClr val="DFEBFF"/>
            </a:solidFill>
          </p:spPr>
          <p:txBody>
            <a:bodyPr wrap="square" lIns="0" tIns="0" rIns="0" bIns="0" rtlCol="0"/>
            <a:lstStyle/>
            <a:p>
              <a:endParaRPr/>
            </a:p>
          </p:txBody>
        </p:sp>
        <p:sp>
          <p:nvSpPr>
            <p:cNvPr id="225" name="object 13">
              <a:extLst>
                <a:ext uri="{FF2B5EF4-FFF2-40B4-BE49-F238E27FC236}">
                  <a16:creationId xmlns:a16="http://schemas.microsoft.com/office/drawing/2014/main" id="{F74327D6-8614-961D-1DCB-D4DE09BE406E}"/>
                </a:ext>
              </a:extLst>
            </p:cNvPr>
            <p:cNvSpPr/>
            <p:nvPr/>
          </p:nvSpPr>
          <p:spPr>
            <a:xfrm>
              <a:off x="1816608" y="3588258"/>
              <a:ext cx="7856220" cy="0"/>
            </a:xfrm>
            <a:custGeom>
              <a:avLst/>
              <a:gdLst/>
              <a:ahLst/>
              <a:cxnLst/>
              <a:rect l="l" t="t" r="r" b="b"/>
              <a:pathLst>
                <a:path w="7856220">
                  <a:moveTo>
                    <a:pt x="0" y="0"/>
                  </a:moveTo>
                  <a:lnTo>
                    <a:pt x="7856220" y="0"/>
                  </a:lnTo>
                </a:path>
              </a:pathLst>
            </a:custGeom>
            <a:ln w="10668">
              <a:solidFill>
                <a:srgbClr val="7E7E7E"/>
              </a:solidFill>
              <a:prstDash val="sysDash"/>
            </a:ln>
          </p:spPr>
          <p:txBody>
            <a:bodyPr wrap="square" lIns="0" tIns="0" rIns="0" bIns="0" rtlCol="0"/>
            <a:lstStyle/>
            <a:p>
              <a:endParaRPr/>
            </a:p>
          </p:txBody>
        </p:sp>
        <p:sp>
          <p:nvSpPr>
            <p:cNvPr id="226" name="object 14">
              <a:extLst>
                <a:ext uri="{FF2B5EF4-FFF2-40B4-BE49-F238E27FC236}">
                  <a16:creationId xmlns:a16="http://schemas.microsoft.com/office/drawing/2014/main" id="{499D5F6B-BAD6-3E02-C9EA-B1FC1AC80202}"/>
                </a:ext>
              </a:extLst>
            </p:cNvPr>
            <p:cNvSpPr/>
            <p:nvPr/>
          </p:nvSpPr>
          <p:spPr>
            <a:xfrm>
              <a:off x="996683" y="3541775"/>
              <a:ext cx="7051675" cy="3074035"/>
            </a:xfrm>
            <a:custGeom>
              <a:avLst/>
              <a:gdLst/>
              <a:ahLst/>
              <a:cxnLst/>
              <a:rect l="l" t="t" r="r" b="b"/>
              <a:pathLst>
                <a:path w="7051675" h="3074034">
                  <a:moveTo>
                    <a:pt x="327672" y="44196"/>
                  </a:moveTo>
                  <a:lnTo>
                    <a:pt x="163068" y="44196"/>
                  </a:lnTo>
                  <a:lnTo>
                    <a:pt x="163068" y="144780"/>
                  </a:lnTo>
                  <a:lnTo>
                    <a:pt x="0" y="144780"/>
                  </a:lnTo>
                  <a:lnTo>
                    <a:pt x="0" y="3073920"/>
                  </a:lnTo>
                  <a:lnTo>
                    <a:pt x="163068" y="3073920"/>
                  </a:lnTo>
                  <a:lnTo>
                    <a:pt x="327672" y="3073920"/>
                  </a:lnTo>
                  <a:lnTo>
                    <a:pt x="327672" y="44196"/>
                  </a:lnTo>
                  <a:close/>
                </a:path>
                <a:path w="7051675" h="3074034">
                  <a:moveTo>
                    <a:pt x="1967484" y="757440"/>
                  </a:moveTo>
                  <a:lnTo>
                    <a:pt x="1802892" y="757440"/>
                  </a:lnTo>
                  <a:lnTo>
                    <a:pt x="1802892" y="685812"/>
                  </a:lnTo>
                  <a:lnTo>
                    <a:pt x="1639824" y="685812"/>
                  </a:lnTo>
                  <a:lnTo>
                    <a:pt x="1639824" y="586752"/>
                  </a:lnTo>
                  <a:lnTo>
                    <a:pt x="1475232" y="586752"/>
                  </a:lnTo>
                  <a:lnTo>
                    <a:pt x="1475232" y="486168"/>
                  </a:lnTo>
                  <a:lnTo>
                    <a:pt x="1310640" y="486168"/>
                  </a:lnTo>
                  <a:lnTo>
                    <a:pt x="1310640" y="416064"/>
                  </a:lnTo>
                  <a:lnTo>
                    <a:pt x="1147572" y="416064"/>
                  </a:lnTo>
                  <a:lnTo>
                    <a:pt x="1147572" y="298716"/>
                  </a:lnTo>
                  <a:lnTo>
                    <a:pt x="982992" y="298716"/>
                  </a:lnTo>
                  <a:lnTo>
                    <a:pt x="982992" y="195072"/>
                  </a:lnTo>
                  <a:lnTo>
                    <a:pt x="819924" y="195072"/>
                  </a:lnTo>
                  <a:lnTo>
                    <a:pt x="819924" y="0"/>
                  </a:lnTo>
                  <a:lnTo>
                    <a:pt x="655332" y="0"/>
                  </a:lnTo>
                  <a:lnTo>
                    <a:pt x="655332" y="3073920"/>
                  </a:lnTo>
                  <a:lnTo>
                    <a:pt x="819924" y="3073920"/>
                  </a:lnTo>
                  <a:lnTo>
                    <a:pt x="982980" y="3073920"/>
                  </a:lnTo>
                  <a:lnTo>
                    <a:pt x="1967484" y="3073920"/>
                  </a:lnTo>
                  <a:lnTo>
                    <a:pt x="1967484" y="757440"/>
                  </a:lnTo>
                  <a:close/>
                </a:path>
                <a:path w="7051675" h="3074034">
                  <a:moveTo>
                    <a:pt x="3934968" y="1274064"/>
                  </a:moveTo>
                  <a:lnTo>
                    <a:pt x="3770376" y="1274064"/>
                  </a:lnTo>
                  <a:lnTo>
                    <a:pt x="3770376" y="1243584"/>
                  </a:lnTo>
                  <a:lnTo>
                    <a:pt x="3607308" y="1243584"/>
                  </a:lnTo>
                  <a:lnTo>
                    <a:pt x="3607308" y="1220724"/>
                  </a:lnTo>
                  <a:lnTo>
                    <a:pt x="3442716" y="1220724"/>
                  </a:lnTo>
                  <a:lnTo>
                    <a:pt x="3442716" y="1223772"/>
                  </a:lnTo>
                  <a:lnTo>
                    <a:pt x="3279648" y="1223772"/>
                  </a:lnTo>
                  <a:lnTo>
                    <a:pt x="3279648" y="1185672"/>
                  </a:lnTo>
                  <a:lnTo>
                    <a:pt x="3115056" y="1185672"/>
                  </a:lnTo>
                  <a:lnTo>
                    <a:pt x="3115056" y="1083564"/>
                  </a:lnTo>
                  <a:lnTo>
                    <a:pt x="2950476" y="1083564"/>
                  </a:lnTo>
                  <a:lnTo>
                    <a:pt x="2950476" y="1034796"/>
                  </a:lnTo>
                  <a:lnTo>
                    <a:pt x="2787408" y="1034796"/>
                  </a:lnTo>
                  <a:lnTo>
                    <a:pt x="2787408" y="979932"/>
                  </a:lnTo>
                  <a:lnTo>
                    <a:pt x="2622816" y="979932"/>
                  </a:lnTo>
                  <a:lnTo>
                    <a:pt x="2622816" y="905256"/>
                  </a:lnTo>
                  <a:lnTo>
                    <a:pt x="2459748" y="905256"/>
                  </a:lnTo>
                  <a:lnTo>
                    <a:pt x="2459748" y="818388"/>
                  </a:lnTo>
                  <a:lnTo>
                    <a:pt x="2295156" y="818388"/>
                  </a:lnTo>
                  <a:lnTo>
                    <a:pt x="2295156" y="789432"/>
                  </a:lnTo>
                  <a:lnTo>
                    <a:pt x="2130564" y="789432"/>
                  </a:lnTo>
                  <a:lnTo>
                    <a:pt x="2130564" y="778764"/>
                  </a:lnTo>
                  <a:lnTo>
                    <a:pt x="1967496" y="778764"/>
                  </a:lnTo>
                  <a:lnTo>
                    <a:pt x="1967496" y="3073920"/>
                  </a:lnTo>
                  <a:lnTo>
                    <a:pt x="2130564" y="3073920"/>
                  </a:lnTo>
                  <a:lnTo>
                    <a:pt x="2295156" y="3073920"/>
                  </a:lnTo>
                  <a:lnTo>
                    <a:pt x="3934968" y="3073920"/>
                  </a:lnTo>
                  <a:lnTo>
                    <a:pt x="3934968" y="1274064"/>
                  </a:lnTo>
                  <a:close/>
                </a:path>
                <a:path w="7051675" h="3074034">
                  <a:moveTo>
                    <a:pt x="5902452" y="1464564"/>
                  </a:moveTo>
                  <a:lnTo>
                    <a:pt x="5739384" y="1464564"/>
                  </a:lnTo>
                  <a:lnTo>
                    <a:pt x="5739384" y="1391412"/>
                  </a:lnTo>
                  <a:lnTo>
                    <a:pt x="5574792" y="1391412"/>
                  </a:lnTo>
                  <a:lnTo>
                    <a:pt x="5574792" y="1371600"/>
                  </a:lnTo>
                  <a:lnTo>
                    <a:pt x="5411724" y="1371600"/>
                  </a:lnTo>
                  <a:lnTo>
                    <a:pt x="5411724" y="1325880"/>
                  </a:lnTo>
                  <a:lnTo>
                    <a:pt x="5247132" y="1325880"/>
                  </a:lnTo>
                  <a:lnTo>
                    <a:pt x="5247132" y="1301496"/>
                  </a:lnTo>
                  <a:lnTo>
                    <a:pt x="5082540" y="1301496"/>
                  </a:lnTo>
                  <a:lnTo>
                    <a:pt x="5082540" y="1271016"/>
                  </a:lnTo>
                  <a:lnTo>
                    <a:pt x="4919472" y="1271016"/>
                  </a:lnTo>
                  <a:lnTo>
                    <a:pt x="4919472" y="1290828"/>
                  </a:lnTo>
                  <a:lnTo>
                    <a:pt x="4754892" y="1290828"/>
                  </a:lnTo>
                  <a:lnTo>
                    <a:pt x="4754892" y="1251204"/>
                  </a:lnTo>
                  <a:lnTo>
                    <a:pt x="4591824" y="1251204"/>
                  </a:lnTo>
                  <a:lnTo>
                    <a:pt x="4591824" y="1269492"/>
                  </a:lnTo>
                  <a:lnTo>
                    <a:pt x="4427232" y="1269492"/>
                  </a:lnTo>
                  <a:lnTo>
                    <a:pt x="4427232" y="1246632"/>
                  </a:lnTo>
                  <a:lnTo>
                    <a:pt x="4262640" y="1246632"/>
                  </a:lnTo>
                  <a:lnTo>
                    <a:pt x="4262640" y="1275588"/>
                  </a:lnTo>
                  <a:lnTo>
                    <a:pt x="4099572" y="1275588"/>
                  </a:lnTo>
                  <a:lnTo>
                    <a:pt x="4099572" y="1197864"/>
                  </a:lnTo>
                  <a:lnTo>
                    <a:pt x="3934980" y="1197864"/>
                  </a:lnTo>
                  <a:lnTo>
                    <a:pt x="3934980" y="3073920"/>
                  </a:lnTo>
                  <a:lnTo>
                    <a:pt x="4099572" y="3073920"/>
                  </a:lnTo>
                  <a:lnTo>
                    <a:pt x="4262640" y="3073920"/>
                  </a:lnTo>
                  <a:lnTo>
                    <a:pt x="4427232" y="3073920"/>
                  </a:lnTo>
                  <a:lnTo>
                    <a:pt x="4591824" y="3073920"/>
                  </a:lnTo>
                  <a:lnTo>
                    <a:pt x="4754892" y="3073920"/>
                  </a:lnTo>
                  <a:lnTo>
                    <a:pt x="4919484" y="3073920"/>
                  </a:lnTo>
                  <a:lnTo>
                    <a:pt x="4919484" y="3073908"/>
                  </a:lnTo>
                  <a:lnTo>
                    <a:pt x="5902452" y="3073908"/>
                  </a:lnTo>
                  <a:lnTo>
                    <a:pt x="5902452" y="1464564"/>
                  </a:lnTo>
                  <a:close/>
                </a:path>
                <a:path w="7051675" h="3074034">
                  <a:moveTo>
                    <a:pt x="6723901" y="1450848"/>
                  </a:moveTo>
                  <a:lnTo>
                    <a:pt x="6559309" y="1450848"/>
                  </a:lnTo>
                  <a:lnTo>
                    <a:pt x="6559309" y="1453896"/>
                  </a:lnTo>
                  <a:lnTo>
                    <a:pt x="6394717" y="1453896"/>
                  </a:lnTo>
                  <a:lnTo>
                    <a:pt x="6394717" y="1421892"/>
                  </a:lnTo>
                  <a:lnTo>
                    <a:pt x="6231648" y="1421892"/>
                  </a:lnTo>
                  <a:lnTo>
                    <a:pt x="6231648" y="1423416"/>
                  </a:lnTo>
                  <a:lnTo>
                    <a:pt x="6067056" y="1423416"/>
                  </a:lnTo>
                  <a:lnTo>
                    <a:pt x="6067056" y="1418844"/>
                  </a:lnTo>
                  <a:lnTo>
                    <a:pt x="5902464" y="1418844"/>
                  </a:lnTo>
                  <a:lnTo>
                    <a:pt x="5902464" y="3073908"/>
                  </a:lnTo>
                  <a:lnTo>
                    <a:pt x="6067056" y="3073908"/>
                  </a:lnTo>
                  <a:lnTo>
                    <a:pt x="6231648" y="3073908"/>
                  </a:lnTo>
                  <a:lnTo>
                    <a:pt x="6394717" y="3073908"/>
                  </a:lnTo>
                  <a:lnTo>
                    <a:pt x="6559309" y="3073908"/>
                  </a:lnTo>
                  <a:lnTo>
                    <a:pt x="6723901" y="3073908"/>
                  </a:lnTo>
                  <a:lnTo>
                    <a:pt x="6723901" y="1450848"/>
                  </a:lnTo>
                  <a:close/>
                </a:path>
                <a:path w="7051675" h="3074034">
                  <a:moveTo>
                    <a:pt x="7051561" y="1504188"/>
                  </a:moveTo>
                  <a:lnTo>
                    <a:pt x="6886969" y="1504188"/>
                  </a:lnTo>
                  <a:lnTo>
                    <a:pt x="6886969" y="3073908"/>
                  </a:lnTo>
                  <a:lnTo>
                    <a:pt x="7051561" y="3073908"/>
                  </a:lnTo>
                  <a:lnTo>
                    <a:pt x="7051561" y="1504188"/>
                  </a:lnTo>
                  <a:close/>
                </a:path>
              </a:pathLst>
            </a:custGeom>
            <a:solidFill>
              <a:srgbClr val="DFEBFF"/>
            </a:solidFill>
          </p:spPr>
          <p:txBody>
            <a:bodyPr wrap="square" lIns="0" tIns="0" rIns="0" bIns="0" rtlCol="0"/>
            <a:lstStyle/>
            <a:p>
              <a:endParaRPr/>
            </a:p>
          </p:txBody>
        </p:sp>
        <p:sp>
          <p:nvSpPr>
            <p:cNvPr id="227" name="object 15">
              <a:extLst>
                <a:ext uri="{FF2B5EF4-FFF2-40B4-BE49-F238E27FC236}">
                  <a16:creationId xmlns:a16="http://schemas.microsoft.com/office/drawing/2014/main" id="{D004898B-D339-00E1-26EE-3328B995EEC0}"/>
                </a:ext>
              </a:extLst>
            </p:cNvPr>
            <p:cNvSpPr/>
            <p:nvPr/>
          </p:nvSpPr>
          <p:spPr>
            <a:xfrm>
              <a:off x="7883651" y="5045964"/>
              <a:ext cx="165100" cy="1569720"/>
            </a:xfrm>
            <a:custGeom>
              <a:avLst/>
              <a:gdLst/>
              <a:ahLst/>
              <a:cxnLst/>
              <a:rect l="l" t="t" r="r" b="b"/>
              <a:pathLst>
                <a:path w="165100" h="1569720">
                  <a:moveTo>
                    <a:pt x="0" y="0"/>
                  </a:moveTo>
                  <a:lnTo>
                    <a:pt x="164592" y="0"/>
                  </a:lnTo>
                  <a:lnTo>
                    <a:pt x="164592" y="1569720"/>
                  </a:lnTo>
                  <a:lnTo>
                    <a:pt x="0" y="1569720"/>
                  </a:lnTo>
                  <a:lnTo>
                    <a:pt x="0" y="0"/>
                  </a:lnTo>
                  <a:close/>
                </a:path>
              </a:pathLst>
            </a:custGeom>
            <a:ln w="10668">
              <a:solidFill>
                <a:srgbClr val="0A69FF"/>
              </a:solidFill>
            </a:ln>
          </p:spPr>
          <p:txBody>
            <a:bodyPr wrap="square" lIns="0" tIns="0" rIns="0" bIns="0" rtlCol="0"/>
            <a:lstStyle/>
            <a:p>
              <a:endParaRPr/>
            </a:p>
          </p:txBody>
        </p:sp>
        <p:sp>
          <p:nvSpPr>
            <p:cNvPr id="228" name="object 16">
              <a:extLst>
                <a:ext uri="{FF2B5EF4-FFF2-40B4-BE49-F238E27FC236}">
                  <a16:creationId xmlns:a16="http://schemas.microsoft.com/office/drawing/2014/main" id="{C4E33D53-70FE-57DE-9CE2-1524B088302F}"/>
                </a:ext>
              </a:extLst>
            </p:cNvPr>
            <p:cNvSpPr/>
            <p:nvPr/>
          </p:nvSpPr>
          <p:spPr>
            <a:xfrm>
              <a:off x="7720584" y="5024627"/>
              <a:ext cx="1804670" cy="1591310"/>
            </a:xfrm>
            <a:custGeom>
              <a:avLst/>
              <a:gdLst/>
              <a:ahLst/>
              <a:cxnLst/>
              <a:rect l="l" t="t" r="r" b="b"/>
              <a:pathLst>
                <a:path w="1804670" h="1591309">
                  <a:moveTo>
                    <a:pt x="164592" y="0"/>
                  </a:moveTo>
                  <a:lnTo>
                    <a:pt x="0" y="0"/>
                  </a:lnTo>
                  <a:lnTo>
                    <a:pt x="0" y="1591056"/>
                  </a:lnTo>
                  <a:lnTo>
                    <a:pt x="164592" y="1591056"/>
                  </a:lnTo>
                  <a:lnTo>
                    <a:pt x="164592" y="0"/>
                  </a:lnTo>
                  <a:close/>
                </a:path>
                <a:path w="1804670" h="1591309">
                  <a:moveTo>
                    <a:pt x="1804403" y="361188"/>
                  </a:moveTo>
                  <a:lnTo>
                    <a:pt x="1639811" y="361188"/>
                  </a:lnTo>
                  <a:lnTo>
                    <a:pt x="1639811" y="316992"/>
                  </a:lnTo>
                  <a:lnTo>
                    <a:pt x="1476743" y="316992"/>
                  </a:lnTo>
                  <a:lnTo>
                    <a:pt x="1476743" y="280416"/>
                  </a:lnTo>
                  <a:lnTo>
                    <a:pt x="1312151" y="280416"/>
                  </a:lnTo>
                  <a:lnTo>
                    <a:pt x="1312151" y="199644"/>
                  </a:lnTo>
                  <a:lnTo>
                    <a:pt x="1149083" y="199644"/>
                  </a:lnTo>
                  <a:lnTo>
                    <a:pt x="1149083" y="158496"/>
                  </a:lnTo>
                  <a:lnTo>
                    <a:pt x="984491" y="158496"/>
                  </a:lnTo>
                  <a:lnTo>
                    <a:pt x="984491" y="111252"/>
                  </a:lnTo>
                  <a:lnTo>
                    <a:pt x="819899" y="111252"/>
                  </a:lnTo>
                  <a:lnTo>
                    <a:pt x="819899" y="68580"/>
                  </a:lnTo>
                  <a:lnTo>
                    <a:pt x="656831" y="68580"/>
                  </a:lnTo>
                  <a:lnTo>
                    <a:pt x="656831" y="71628"/>
                  </a:lnTo>
                  <a:lnTo>
                    <a:pt x="492239" y="71628"/>
                  </a:lnTo>
                  <a:lnTo>
                    <a:pt x="492239" y="32004"/>
                  </a:lnTo>
                  <a:lnTo>
                    <a:pt x="329171" y="32004"/>
                  </a:lnTo>
                  <a:lnTo>
                    <a:pt x="329171" y="1591068"/>
                  </a:lnTo>
                  <a:lnTo>
                    <a:pt x="492239" y="1591068"/>
                  </a:lnTo>
                  <a:lnTo>
                    <a:pt x="656831" y="1591068"/>
                  </a:lnTo>
                  <a:lnTo>
                    <a:pt x="1804403" y="1591068"/>
                  </a:lnTo>
                  <a:lnTo>
                    <a:pt x="1804403" y="361188"/>
                  </a:lnTo>
                  <a:close/>
                </a:path>
              </a:pathLst>
            </a:custGeom>
            <a:solidFill>
              <a:srgbClr val="DFEBFF"/>
            </a:solidFill>
          </p:spPr>
          <p:txBody>
            <a:bodyPr wrap="square" lIns="0" tIns="0" rIns="0" bIns="0" rtlCol="0"/>
            <a:lstStyle/>
            <a:p>
              <a:endParaRPr/>
            </a:p>
          </p:txBody>
        </p:sp>
        <p:sp>
          <p:nvSpPr>
            <p:cNvPr id="229" name="object 17">
              <a:extLst>
                <a:ext uri="{FF2B5EF4-FFF2-40B4-BE49-F238E27FC236}">
                  <a16:creationId xmlns:a16="http://schemas.microsoft.com/office/drawing/2014/main" id="{E7D8D47F-FF68-4AA8-A542-89D976C23219}"/>
                </a:ext>
              </a:extLst>
            </p:cNvPr>
            <p:cNvSpPr/>
            <p:nvPr/>
          </p:nvSpPr>
          <p:spPr>
            <a:xfrm>
              <a:off x="996696" y="3447288"/>
              <a:ext cx="8528685" cy="3168650"/>
            </a:xfrm>
            <a:custGeom>
              <a:avLst/>
              <a:gdLst/>
              <a:ahLst/>
              <a:cxnLst/>
              <a:rect l="l" t="t" r="r" b="b"/>
              <a:pathLst>
                <a:path w="8528685" h="3168650">
                  <a:moveTo>
                    <a:pt x="0" y="239267"/>
                  </a:moveTo>
                  <a:lnTo>
                    <a:pt x="163068" y="239267"/>
                  </a:lnTo>
                  <a:lnTo>
                    <a:pt x="163068" y="3168395"/>
                  </a:lnTo>
                  <a:lnTo>
                    <a:pt x="0" y="3168395"/>
                  </a:lnTo>
                  <a:lnTo>
                    <a:pt x="0" y="239267"/>
                  </a:lnTo>
                  <a:close/>
                </a:path>
                <a:path w="8528685" h="3168650">
                  <a:moveTo>
                    <a:pt x="163068" y="138683"/>
                  </a:moveTo>
                  <a:lnTo>
                    <a:pt x="327659" y="138683"/>
                  </a:lnTo>
                  <a:lnTo>
                    <a:pt x="327659" y="3168395"/>
                  </a:lnTo>
                  <a:lnTo>
                    <a:pt x="163068" y="3168395"/>
                  </a:lnTo>
                  <a:lnTo>
                    <a:pt x="163068" y="138683"/>
                  </a:lnTo>
                  <a:close/>
                </a:path>
                <a:path w="8528685" h="3168650">
                  <a:moveTo>
                    <a:pt x="327659" y="80771"/>
                  </a:moveTo>
                  <a:lnTo>
                    <a:pt x="490728" y="80771"/>
                  </a:lnTo>
                  <a:lnTo>
                    <a:pt x="490728" y="3168395"/>
                  </a:lnTo>
                  <a:lnTo>
                    <a:pt x="327659" y="3168395"/>
                  </a:lnTo>
                  <a:lnTo>
                    <a:pt x="327659" y="80771"/>
                  </a:lnTo>
                  <a:close/>
                </a:path>
                <a:path w="8528685" h="3168650">
                  <a:moveTo>
                    <a:pt x="490728" y="0"/>
                  </a:moveTo>
                  <a:lnTo>
                    <a:pt x="655319" y="0"/>
                  </a:lnTo>
                  <a:lnTo>
                    <a:pt x="655319" y="3168395"/>
                  </a:lnTo>
                  <a:lnTo>
                    <a:pt x="490728" y="3168395"/>
                  </a:lnTo>
                  <a:lnTo>
                    <a:pt x="490728" y="0"/>
                  </a:lnTo>
                  <a:close/>
                </a:path>
                <a:path w="8528685" h="3168650">
                  <a:moveTo>
                    <a:pt x="655319" y="94487"/>
                  </a:moveTo>
                  <a:lnTo>
                    <a:pt x="819912" y="94487"/>
                  </a:lnTo>
                  <a:lnTo>
                    <a:pt x="819912" y="3168395"/>
                  </a:lnTo>
                  <a:lnTo>
                    <a:pt x="655319" y="3168395"/>
                  </a:lnTo>
                  <a:lnTo>
                    <a:pt x="655319" y="94487"/>
                  </a:lnTo>
                  <a:close/>
                </a:path>
                <a:path w="8528685" h="3168650">
                  <a:moveTo>
                    <a:pt x="819912" y="289559"/>
                  </a:moveTo>
                  <a:lnTo>
                    <a:pt x="982980" y="289559"/>
                  </a:lnTo>
                  <a:lnTo>
                    <a:pt x="982980" y="3168395"/>
                  </a:lnTo>
                  <a:lnTo>
                    <a:pt x="819912" y="3168395"/>
                  </a:lnTo>
                  <a:lnTo>
                    <a:pt x="819912" y="289559"/>
                  </a:lnTo>
                  <a:close/>
                </a:path>
                <a:path w="8528685" h="3168650">
                  <a:moveTo>
                    <a:pt x="982980" y="393191"/>
                  </a:moveTo>
                  <a:lnTo>
                    <a:pt x="1147572" y="393191"/>
                  </a:lnTo>
                  <a:lnTo>
                    <a:pt x="1147572" y="3168395"/>
                  </a:lnTo>
                  <a:lnTo>
                    <a:pt x="982980" y="3168395"/>
                  </a:lnTo>
                  <a:lnTo>
                    <a:pt x="982980" y="393191"/>
                  </a:lnTo>
                  <a:close/>
                </a:path>
                <a:path w="8528685" h="3168650">
                  <a:moveTo>
                    <a:pt x="1147572" y="510539"/>
                  </a:moveTo>
                  <a:lnTo>
                    <a:pt x="1310639" y="510539"/>
                  </a:lnTo>
                  <a:lnTo>
                    <a:pt x="1310639" y="3168395"/>
                  </a:lnTo>
                  <a:lnTo>
                    <a:pt x="1147572" y="3168395"/>
                  </a:lnTo>
                  <a:lnTo>
                    <a:pt x="1147572" y="510539"/>
                  </a:lnTo>
                  <a:close/>
                </a:path>
                <a:path w="8528685" h="3168650">
                  <a:moveTo>
                    <a:pt x="1310639" y="580643"/>
                  </a:moveTo>
                  <a:lnTo>
                    <a:pt x="1475232" y="580643"/>
                  </a:lnTo>
                  <a:lnTo>
                    <a:pt x="1475232" y="3168395"/>
                  </a:lnTo>
                  <a:lnTo>
                    <a:pt x="1310639" y="3168395"/>
                  </a:lnTo>
                  <a:lnTo>
                    <a:pt x="1310639" y="580643"/>
                  </a:lnTo>
                  <a:close/>
                </a:path>
                <a:path w="8528685" h="3168650">
                  <a:moveTo>
                    <a:pt x="1475232" y="681227"/>
                  </a:moveTo>
                  <a:lnTo>
                    <a:pt x="1639824" y="681227"/>
                  </a:lnTo>
                  <a:lnTo>
                    <a:pt x="1639824" y="3168395"/>
                  </a:lnTo>
                  <a:lnTo>
                    <a:pt x="1475232" y="3168395"/>
                  </a:lnTo>
                  <a:lnTo>
                    <a:pt x="1475232" y="681227"/>
                  </a:lnTo>
                  <a:close/>
                </a:path>
                <a:path w="8528685" h="3168650">
                  <a:moveTo>
                    <a:pt x="1639824" y="780287"/>
                  </a:moveTo>
                  <a:lnTo>
                    <a:pt x="1802892" y="780287"/>
                  </a:lnTo>
                  <a:lnTo>
                    <a:pt x="1802892" y="3168395"/>
                  </a:lnTo>
                  <a:lnTo>
                    <a:pt x="1639824" y="3168395"/>
                  </a:lnTo>
                  <a:lnTo>
                    <a:pt x="1639824" y="780287"/>
                  </a:lnTo>
                  <a:close/>
                </a:path>
                <a:path w="8528685" h="3168650">
                  <a:moveTo>
                    <a:pt x="1802892" y="851915"/>
                  </a:moveTo>
                  <a:lnTo>
                    <a:pt x="1967484" y="851915"/>
                  </a:lnTo>
                  <a:lnTo>
                    <a:pt x="1967484" y="3168395"/>
                  </a:lnTo>
                  <a:lnTo>
                    <a:pt x="1802892" y="3168395"/>
                  </a:lnTo>
                  <a:lnTo>
                    <a:pt x="1802892" y="851915"/>
                  </a:lnTo>
                  <a:close/>
                </a:path>
                <a:path w="8528685" h="3168650">
                  <a:moveTo>
                    <a:pt x="1967484" y="873251"/>
                  </a:moveTo>
                  <a:lnTo>
                    <a:pt x="2130552" y="873251"/>
                  </a:lnTo>
                  <a:lnTo>
                    <a:pt x="2130552" y="3168395"/>
                  </a:lnTo>
                  <a:lnTo>
                    <a:pt x="1967484" y="3168395"/>
                  </a:lnTo>
                  <a:lnTo>
                    <a:pt x="1967484" y="873251"/>
                  </a:lnTo>
                  <a:close/>
                </a:path>
                <a:path w="8528685" h="3168650">
                  <a:moveTo>
                    <a:pt x="2130552" y="883919"/>
                  </a:moveTo>
                  <a:lnTo>
                    <a:pt x="2295144" y="883919"/>
                  </a:lnTo>
                  <a:lnTo>
                    <a:pt x="2295144" y="3168395"/>
                  </a:lnTo>
                  <a:lnTo>
                    <a:pt x="2130552" y="3168395"/>
                  </a:lnTo>
                  <a:lnTo>
                    <a:pt x="2130552" y="883919"/>
                  </a:lnTo>
                  <a:close/>
                </a:path>
                <a:path w="8528685" h="3168650">
                  <a:moveTo>
                    <a:pt x="2295144" y="912875"/>
                  </a:moveTo>
                  <a:lnTo>
                    <a:pt x="2459736" y="912875"/>
                  </a:lnTo>
                  <a:lnTo>
                    <a:pt x="2459736" y="3168395"/>
                  </a:lnTo>
                  <a:lnTo>
                    <a:pt x="2295144" y="3168395"/>
                  </a:lnTo>
                  <a:lnTo>
                    <a:pt x="2295144" y="912875"/>
                  </a:lnTo>
                  <a:close/>
                </a:path>
                <a:path w="8528685" h="3168650">
                  <a:moveTo>
                    <a:pt x="2459736" y="999743"/>
                  </a:moveTo>
                  <a:lnTo>
                    <a:pt x="2622804" y="999743"/>
                  </a:lnTo>
                  <a:lnTo>
                    <a:pt x="2622804" y="3168395"/>
                  </a:lnTo>
                  <a:lnTo>
                    <a:pt x="2459736" y="3168395"/>
                  </a:lnTo>
                  <a:lnTo>
                    <a:pt x="2459736" y="999743"/>
                  </a:lnTo>
                  <a:close/>
                </a:path>
                <a:path w="8528685" h="3168650">
                  <a:moveTo>
                    <a:pt x="2622804" y="1074419"/>
                  </a:moveTo>
                  <a:lnTo>
                    <a:pt x="2787396" y="1074419"/>
                  </a:lnTo>
                  <a:lnTo>
                    <a:pt x="2787396" y="3168395"/>
                  </a:lnTo>
                  <a:lnTo>
                    <a:pt x="2622804" y="3168395"/>
                  </a:lnTo>
                  <a:lnTo>
                    <a:pt x="2622804" y="1074419"/>
                  </a:lnTo>
                  <a:close/>
                </a:path>
                <a:path w="8528685" h="3168650">
                  <a:moveTo>
                    <a:pt x="2787396" y="1129283"/>
                  </a:moveTo>
                  <a:lnTo>
                    <a:pt x="2950464" y="1129283"/>
                  </a:lnTo>
                  <a:lnTo>
                    <a:pt x="2950464" y="3168395"/>
                  </a:lnTo>
                  <a:lnTo>
                    <a:pt x="2787396" y="3168395"/>
                  </a:lnTo>
                  <a:lnTo>
                    <a:pt x="2787396" y="1129283"/>
                  </a:lnTo>
                  <a:close/>
                </a:path>
                <a:path w="8528685" h="3168650">
                  <a:moveTo>
                    <a:pt x="2950464" y="1178051"/>
                  </a:moveTo>
                  <a:lnTo>
                    <a:pt x="3115056" y="1178051"/>
                  </a:lnTo>
                  <a:lnTo>
                    <a:pt x="3115056" y="3168395"/>
                  </a:lnTo>
                  <a:lnTo>
                    <a:pt x="2950464" y="3168395"/>
                  </a:lnTo>
                  <a:lnTo>
                    <a:pt x="2950464" y="1178051"/>
                  </a:lnTo>
                  <a:close/>
                </a:path>
                <a:path w="8528685" h="3168650">
                  <a:moveTo>
                    <a:pt x="3115056" y="1280159"/>
                  </a:moveTo>
                  <a:lnTo>
                    <a:pt x="3279648" y="1280159"/>
                  </a:lnTo>
                  <a:lnTo>
                    <a:pt x="3279648" y="3168395"/>
                  </a:lnTo>
                  <a:lnTo>
                    <a:pt x="3115056" y="3168395"/>
                  </a:lnTo>
                  <a:lnTo>
                    <a:pt x="3115056" y="1280159"/>
                  </a:lnTo>
                  <a:close/>
                </a:path>
                <a:path w="8528685" h="3168650">
                  <a:moveTo>
                    <a:pt x="3279648" y="1318259"/>
                  </a:moveTo>
                  <a:lnTo>
                    <a:pt x="3442716" y="1318259"/>
                  </a:lnTo>
                  <a:lnTo>
                    <a:pt x="3442716" y="3168395"/>
                  </a:lnTo>
                  <a:lnTo>
                    <a:pt x="3279648" y="3168395"/>
                  </a:lnTo>
                  <a:lnTo>
                    <a:pt x="3279648" y="1318259"/>
                  </a:lnTo>
                  <a:close/>
                </a:path>
                <a:path w="8528685" h="3168650">
                  <a:moveTo>
                    <a:pt x="3442716" y="1315211"/>
                  </a:moveTo>
                  <a:lnTo>
                    <a:pt x="3607308" y="1315211"/>
                  </a:lnTo>
                  <a:lnTo>
                    <a:pt x="3607308" y="3168395"/>
                  </a:lnTo>
                  <a:lnTo>
                    <a:pt x="3442716" y="3168395"/>
                  </a:lnTo>
                  <a:lnTo>
                    <a:pt x="3442716" y="1315211"/>
                  </a:lnTo>
                  <a:close/>
                </a:path>
                <a:path w="8528685" h="3168650">
                  <a:moveTo>
                    <a:pt x="3607308" y="1338071"/>
                  </a:moveTo>
                  <a:lnTo>
                    <a:pt x="3770376" y="1338071"/>
                  </a:lnTo>
                  <a:lnTo>
                    <a:pt x="3770376" y="3168395"/>
                  </a:lnTo>
                  <a:lnTo>
                    <a:pt x="3607308" y="3168395"/>
                  </a:lnTo>
                  <a:lnTo>
                    <a:pt x="3607308" y="1338071"/>
                  </a:lnTo>
                  <a:close/>
                </a:path>
                <a:path w="8528685" h="3168650">
                  <a:moveTo>
                    <a:pt x="3770376" y="1368551"/>
                  </a:moveTo>
                  <a:lnTo>
                    <a:pt x="3934968" y="1368551"/>
                  </a:lnTo>
                  <a:lnTo>
                    <a:pt x="3934968" y="3168395"/>
                  </a:lnTo>
                  <a:lnTo>
                    <a:pt x="3770376" y="3168395"/>
                  </a:lnTo>
                  <a:lnTo>
                    <a:pt x="3770376" y="1368551"/>
                  </a:lnTo>
                  <a:close/>
                </a:path>
                <a:path w="8528685" h="3168650">
                  <a:moveTo>
                    <a:pt x="3934968" y="1292351"/>
                  </a:moveTo>
                  <a:lnTo>
                    <a:pt x="4099559" y="1292351"/>
                  </a:lnTo>
                  <a:lnTo>
                    <a:pt x="4099559" y="3168395"/>
                  </a:lnTo>
                  <a:lnTo>
                    <a:pt x="3934968" y="3168395"/>
                  </a:lnTo>
                  <a:lnTo>
                    <a:pt x="3934968" y="1292351"/>
                  </a:lnTo>
                  <a:close/>
                </a:path>
                <a:path w="8528685" h="3168650">
                  <a:moveTo>
                    <a:pt x="4099559" y="1370075"/>
                  </a:moveTo>
                  <a:lnTo>
                    <a:pt x="4262628" y="1370075"/>
                  </a:lnTo>
                  <a:lnTo>
                    <a:pt x="4262628" y="3168395"/>
                  </a:lnTo>
                  <a:lnTo>
                    <a:pt x="4099559" y="3168395"/>
                  </a:lnTo>
                  <a:lnTo>
                    <a:pt x="4099559" y="1370075"/>
                  </a:lnTo>
                  <a:close/>
                </a:path>
                <a:path w="8528685" h="3168650">
                  <a:moveTo>
                    <a:pt x="4262628" y="1341119"/>
                  </a:moveTo>
                  <a:lnTo>
                    <a:pt x="4427220" y="1341119"/>
                  </a:lnTo>
                  <a:lnTo>
                    <a:pt x="4427220" y="3168395"/>
                  </a:lnTo>
                  <a:lnTo>
                    <a:pt x="4262628" y="3168395"/>
                  </a:lnTo>
                  <a:lnTo>
                    <a:pt x="4262628" y="1341119"/>
                  </a:lnTo>
                  <a:close/>
                </a:path>
                <a:path w="8528685" h="3168650">
                  <a:moveTo>
                    <a:pt x="4427220" y="1363979"/>
                  </a:moveTo>
                  <a:lnTo>
                    <a:pt x="4591812" y="1363979"/>
                  </a:lnTo>
                  <a:lnTo>
                    <a:pt x="4591812" y="3168395"/>
                  </a:lnTo>
                  <a:lnTo>
                    <a:pt x="4427220" y="3168395"/>
                  </a:lnTo>
                  <a:lnTo>
                    <a:pt x="4427220" y="1363979"/>
                  </a:lnTo>
                  <a:close/>
                </a:path>
                <a:path w="8528685" h="3168650">
                  <a:moveTo>
                    <a:pt x="4591812" y="1345691"/>
                  </a:moveTo>
                  <a:lnTo>
                    <a:pt x="4754880" y="1345691"/>
                  </a:lnTo>
                  <a:lnTo>
                    <a:pt x="4754880" y="3168395"/>
                  </a:lnTo>
                  <a:lnTo>
                    <a:pt x="4591812" y="3168395"/>
                  </a:lnTo>
                  <a:lnTo>
                    <a:pt x="4591812" y="1345691"/>
                  </a:lnTo>
                  <a:close/>
                </a:path>
                <a:path w="8528685" h="3168650">
                  <a:moveTo>
                    <a:pt x="4754880" y="1385315"/>
                  </a:moveTo>
                  <a:lnTo>
                    <a:pt x="4919472" y="1385315"/>
                  </a:lnTo>
                  <a:lnTo>
                    <a:pt x="4919472" y="3168395"/>
                  </a:lnTo>
                  <a:lnTo>
                    <a:pt x="4754880" y="3168395"/>
                  </a:lnTo>
                  <a:lnTo>
                    <a:pt x="4754880" y="1385315"/>
                  </a:lnTo>
                  <a:close/>
                </a:path>
                <a:path w="8528685" h="3168650">
                  <a:moveTo>
                    <a:pt x="4919472" y="1365503"/>
                  </a:moveTo>
                  <a:lnTo>
                    <a:pt x="5082540" y="1365503"/>
                  </a:lnTo>
                  <a:lnTo>
                    <a:pt x="5082540" y="3168395"/>
                  </a:lnTo>
                  <a:lnTo>
                    <a:pt x="4919472" y="3168395"/>
                  </a:lnTo>
                  <a:lnTo>
                    <a:pt x="4919472" y="1365503"/>
                  </a:lnTo>
                  <a:close/>
                </a:path>
                <a:path w="8528685" h="3168650">
                  <a:moveTo>
                    <a:pt x="5082540" y="1395983"/>
                  </a:moveTo>
                  <a:lnTo>
                    <a:pt x="5247132" y="1395983"/>
                  </a:lnTo>
                  <a:lnTo>
                    <a:pt x="5247132" y="3168395"/>
                  </a:lnTo>
                  <a:lnTo>
                    <a:pt x="5082540" y="3168395"/>
                  </a:lnTo>
                  <a:lnTo>
                    <a:pt x="5082540" y="1395983"/>
                  </a:lnTo>
                  <a:close/>
                </a:path>
                <a:path w="8528685" h="3168650">
                  <a:moveTo>
                    <a:pt x="5247132" y="1420367"/>
                  </a:moveTo>
                  <a:lnTo>
                    <a:pt x="5411724" y="1420367"/>
                  </a:lnTo>
                  <a:lnTo>
                    <a:pt x="5411724" y="3168395"/>
                  </a:lnTo>
                  <a:lnTo>
                    <a:pt x="5247132" y="3168395"/>
                  </a:lnTo>
                  <a:lnTo>
                    <a:pt x="5247132" y="1420367"/>
                  </a:lnTo>
                  <a:close/>
                </a:path>
                <a:path w="8528685" h="3168650">
                  <a:moveTo>
                    <a:pt x="5411724" y="1466087"/>
                  </a:moveTo>
                  <a:lnTo>
                    <a:pt x="5574792" y="1466087"/>
                  </a:lnTo>
                  <a:lnTo>
                    <a:pt x="5574792" y="3168395"/>
                  </a:lnTo>
                  <a:lnTo>
                    <a:pt x="5411724" y="3168395"/>
                  </a:lnTo>
                  <a:lnTo>
                    <a:pt x="5411724" y="1466087"/>
                  </a:lnTo>
                  <a:close/>
                </a:path>
                <a:path w="8528685" h="3168650">
                  <a:moveTo>
                    <a:pt x="5574792" y="1485899"/>
                  </a:moveTo>
                  <a:lnTo>
                    <a:pt x="5739383" y="1485899"/>
                  </a:lnTo>
                  <a:lnTo>
                    <a:pt x="5739383" y="3168395"/>
                  </a:lnTo>
                  <a:lnTo>
                    <a:pt x="5574792" y="3168395"/>
                  </a:lnTo>
                  <a:lnTo>
                    <a:pt x="5574792" y="1485899"/>
                  </a:lnTo>
                  <a:close/>
                </a:path>
                <a:path w="8528685" h="3168650">
                  <a:moveTo>
                    <a:pt x="5739383" y="1559051"/>
                  </a:moveTo>
                  <a:lnTo>
                    <a:pt x="5902452" y="1559051"/>
                  </a:lnTo>
                  <a:lnTo>
                    <a:pt x="5902452" y="3168395"/>
                  </a:lnTo>
                  <a:lnTo>
                    <a:pt x="5739383" y="3168395"/>
                  </a:lnTo>
                  <a:lnTo>
                    <a:pt x="5739383" y="1559051"/>
                  </a:lnTo>
                  <a:close/>
                </a:path>
                <a:path w="8528685" h="3168650">
                  <a:moveTo>
                    <a:pt x="5902452" y="1513331"/>
                  </a:moveTo>
                  <a:lnTo>
                    <a:pt x="6067044" y="1513331"/>
                  </a:lnTo>
                  <a:lnTo>
                    <a:pt x="6067044" y="3168395"/>
                  </a:lnTo>
                  <a:lnTo>
                    <a:pt x="5902452" y="3168395"/>
                  </a:lnTo>
                  <a:lnTo>
                    <a:pt x="5902452" y="1513331"/>
                  </a:lnTo>
                  <a:close/>
                </a:path>
                <a:path w="8528685" h="3168650">
                  <a:moveTo>
                    <a:pt x="6067044" y="1517903"/>
                  </a:moveTo>
                  <a:lnTo>
                    <a:pt x="6231636" y="1517903"/>
                  </a:lnTo>
                  <a:lnTo>
                    <a:pt x="6231636" y="3168395"/>
                  </a:lnTo>
                  <a:lnTo>
                    <a:pt x="6067044" y="3168395"/>
                  </a:lnTo>
                  <a:lnTo>
                    <a:pt x="6067044" y="1517903"/>
                  </a:lnTo>
                  <a:close/>
                </a:path>
                <a:path w="8528685" h="3168650">
                  <a:moveTo>
                    <a:pt x="6231636" y="1516379"/>
                  </a:moveTo>
                  <a:lnTo>
                    <a:pt x="6394704" y="1516379"/>
                  </a:lnTo>
                  <a:lnTo>
                    <a:pt x="6394704" y="3168395"/>
                  </a:lnTo>
                  <a:lnTo>
                    <a:pt x="6231636" y="3168395"/>
                  </a:lnTo>
                  <a:lnTo>
                    <a:pt x="6231636" y="1516379"/>
                  </a:lnTo>
                  <a:close/>
                </a:path>
                <a:path w="8528685" h="3168650">
                  <a:moveTo>
                    <a:pt x="6394704" y="1548383"/>
                  </a:moveTo>
                  <a:lnTo>
                    <a:pt x="6559296" y="1548383"/>
                  </a:lnTo>
                  <a:lnTo>
                    <a:pt x="6559296" y="3168395"/>
                  </a:lnTo>
                  <a:lnTo>
                    <a:pt x="6394704" y="3168395"/>
                  </a:lnTo>
                  <a:lnTo>
                    <a:pt x="6394704" y="1548383"/>
                  </a:lnTo>
                  <a:close/>
                </a:path>
                <a:path w="8528685" h="3168650">
                  <a:moveTo>
                    <a:pt x="6559296" y="1545335"/>
                  </a:moveTo>
                  <a:lnTo>
                    <a:pt x="6723887" y="1545335"/>
                  </a:lnTo>
                  <a:lnTo>
                    <a:pt x="6723887" y="3168395"/>
                  </a:lnTo>
                  <a:lnTo>
                    <a:pt x="6559296" y="3168395"/>
                  </a:lnTo>
                  <a:lnTo>
                    <a:pt x="6559296" y="1545335"/>
                  </a:lnTo>
                  <a:close/>
                </a:path>
                <a:path w="8528685" h="3168650">
                  <a:moveTo>
                    <a:pt x="6723887" y="1577339"/>
                  </a:moveTo>
                  <a:lnTo>
                    <a:pt x="6888480" y="1577339"/>
                  </a:lnTo>
                  <a:lnTo>
                    <a:pt x="6888480" y="3168395"/>
                  </a:lnTo>
                  <a:lnTo>
                    <a:pt x="6723887" y="3168395"/>
                  </a:lnTo>
                  <a:lnTo>
                    <a:pt x="6723887" y="1577339"/>
                  </a:lnTo>
                  <a:close/>
                </a:path>
                <a:path w="8528685" h="3168650">
                  <a:moveTo>
                    <a:pt x="7053072" y="1609343"/>
                  </a:moveTo>
                  <a:lnTo>
                    <a:pt x="7216140" y="1609343"/>
                  </a:lnTo>
                  <a:lnTo>
                    <a:pt x="7216140" y="3168395"/>
                  </a:lnTo>
                  <a:lnTo>
                    <a:pt x="7053072" y="3168395"/>
                  </a:lnTo>
                  <a:lnTo>
                    <a:pt x="7053072" y="1609343"/>
                  </a:lnTo>
                  <a:close/>
                </a:path>
                <a:path w="8528685" h="3168650">
                  <a:moveTo>
                    <a:pt x="7216140" y="1648967"/>
                  </a:moveTo>
                  <a:lnTo>
                    <a:pt x="7380732" y="1648967"/>
                  </a:lnTo>
                  <a:lnTo>
                    <a:pt x="7380732" y="3168395"/>
                  </a:lnTo>
                  <a:lnTo>
                    <a:pt x="7216140" y="3168395"/>
                  </a:lnTo>
                  <a:lnTo>
                    <a:pt x="7216140" y="1648967"/>
                  </a:lnTo>
                  <a:close/>
                </a:path>
                <a:path w="8528685" h="3168650">
                  <a:moveTo>
                    <a:pt x="7380732" y="1645919"/>
                  </a:moveTo>
                  <a:lnTo>
                    <a:pt x="7543800" y="1645919"/>
                  </a:lnTo>
                  <a:lnTo>
                    <a:pt x="7543800" y="3168395"/>
                  </a:lnTo>
                  <a:lnTo>
                    <a:pt x="7380732" y="3168395"/>
                  </a:lnTo>
                  <a:lnTo>
                    <a:pt x="7380732" y="1645919"/>
                  </a:lnTo>
                  <a:close/>
                </a:path>
                <a:path w="8528685" h="3168650">
                  <a:moveTo>
                    <a:pt x="7543800" y="1688591"/>
                  </a:moveTo>
                  <a:lnTo>
                    <a:pt x="7708392" y="1688591"/>
                  </a:lnTo>
                  <a:lnTo>
                    <a:pt x="7708392" y="3168395"/>
                  </a:lnTo>
                  <a:lnTo>
                    <a:pt x="7543800" y="3168395"/>
                  </a:lnTo>
                  <a:lnTo>
                    <a:pt x="7543800" y="1688591"/>
                  </a:lnTo>
                  <a:close/>
                </a:path>
                <a:path w="8528685" h="3168650">
                  <a:moveTo>
                    <a:pt x="7708392" y="1735835"/>
                  </a:moveTo>
                  <a:lnTo>
                    <a:pt x="7872983" y="1735835"/>
                  </a:lnTo>
                  <a:lnTo>
                    <a:pt x="7872983" y="3168395"/>
                  </a:lnTo>
                  <a:lnTo>
                    <a:pt x="7708392" y="3168395"/>
                  </a:lnTo>
                  <a:lnTo>
                    <a:pt x="7708392" y="1735835"/>
                  </a:lnTo>
                  <a:close/>
                </a:path>
                <a:path w="8528685" h="3168650">
                  <a:moveTo>
                    <a:pt x="7872983" y="1776983"/>
                  </a:moveTo>
                  <a:lnTo>
                    <a:pt x="8036052" y="1776983"/>
                  </a:lnTo>
                  <a:lnTo>
                    <a:pt x="8036052" y="3168395"/>
                  </a:lnTo>
                  <a:lnTo>
                    <a:pt x="7872983" y="3168395"/>
                  </a:lnTo>
                  <a:lnTo>
                    <a:pt x="7872983" y="1776983"/>
                  </a:lnTo>
                  <a:close/>
                </a:path>
                <a:path w="8528685" h="3168650">
                  <a:moveTo>
                    <a:pt x="8036052" y="1857755"/>
                  </a:moveTo>
                  <a:lnTo>
                    <a:pt x="8200644" y="1857755"/>
                  </a:lnTo>
                  <a:lnTo>
                    <a:pt x="8200644" y="3168395"/>
                  </a:lnTo>
                  <a:lnTo>
                    <a:pt x="8036052" y="3168395"/>
                  </a:lnTo>
                  <a:lnTo>
                    <a:pt x="8036052" y="1857755"/>
                  </a:lnTo>
                  <a:close/>
                </a:path>
                <a:path w="8528685" h="3168650">
                  <a:moveTo>
                    <a:pt x="8200644" y="1894331"/>
                  </a:moveTo>
                  <a:lnTo>
                    <a:pt x="8363712" y="1894331"/>
                  </a:lnTo>
                  <a:lnTo>
                    <a:pt x="8363712" y="3168395"/>
                  </a:lnTo>
                  <a:lnTo>
                    <a:pt x="8200644" y="3168395"/>
                  </a:lnTo>
                  <a:lnTo>
                    <a:pt x="8200644" y="1894331"/>
                  </a:lnTo>
                  <a:close/>
                </a:path>
                <a:path w="8528685" h="3168650">
                  <a:moveTo>
                    <a:pt x="8363712" y="1938527"/>
                  </a:moveTo>
                  <a:lnTo>
                    <a:pt x="8528304" y="1938527"/>
                  </a:lnTo>
                  <a:lnTo>
                    <a:pt x="8528304" y="3168395"/>
                  </a:lnTo>
                  <a:lnTo>
                    <a:pt x="8363712" y="3168395"/>
                  </a:lnTo>
                  <a:lnTo>
                    <a:pt x="8363712" y="1938527"/>
                  </a:lnTo>
                  <a:close/>
                </a:path>
              </a:pathLst>
            </a:custGeom>
            <a:ln w="10668">
              <a:solidFill>
                <a:srgbClr val="0A69FF"/>
              </a:solidFill>
            </a:ln>
          </p:spPr>
          <p:txBody>
            <a:bodyPr wrap="square" lIns="0" tIns="0" rIns="0" bIns="0" rtlCol="0"/>
            <a:lstStyle/>
            <a:p>
              <a:endParaRPr/>
            </a:p>
          </p:txBody>
        </p:sp>
        <p:sp>
          <p:nvSpPr>
            <p:cNvPr id="230" name="object 18">
              <a:extLst>
                <a:ext uri="{FF2B5EF4-FFF2-40B4-BE49-F238E27FC236}">
                  <a16:creationId xmlns:a16="http://schemas.microsoft.com/office/drawing/2014/main" id="{D8F0C75D-5EF3-A301-A24E-5135CB33C587}"/>
                </a:ext>
              </a:extLst>
            </p:cNvPr>
            <p:cNvSpPr/>
            <p:nvPr/>
          </p:nvSpPr>
          <p:spPr>
            <a:xfrm>
              <a:off x="996696" y="2830829"/>
              <a:ext cx="8676640" cy="0"/>
            </a:xfrm>
            <a:custGeom>
              <a:avLst/>
              <a:gdLst/>
              <a:ahLst/>
              <a:cxnLst/>
              <a:rect l="l" t="t" r="r" b="b"/>
              <a:pathLst>
                <a:path w="8676640">
                  <a:moveTo>
                    <a:pt x="0" y="0"/>
                  </a:moveTo>
                  <a:lnTo>
                    <a:pt x="8676132" y="0"/>
                  </a:lnTo>
                </a:path>
              </a:pathLst>
            </a:custGeom>
            <a:ln w="10668">
              <a:solidFill>
                <a:srgbClr val="7E7E7E"/>
              </a:solidFill>
              <a:prstDash val="sysDash"/>
            </a:ln>
          </p:spPr>
          <p:txBody>
            <a:bodyPr wrap="square" lIns="0" tIns="0" rIns="0" bIns="0" rtlCol="0"/>
            <a:lstStyle/>
            <a:p>
              <a:endParaRPr/>
            </a:p>
          </p:txBody>
        </p:sp>
        <p:sp>
          <p:nvSpPr>
            <p:cNvPr id="231" name="object 19">
              <a:extLst>
                <a:ext uri="{FF2B5EF4-FFF2-40B4-BE49-F238E27FC236}">
                  <a16:creationId xmlns:a16="http://schemas.microsoft.com/office/drawing/2014/main" id="{AE548F8B-8282-EAAD-4459-90E3C19BA7AB}"/>
                </a:ext>
              </a:extLst>
            </p:cNvPr>
            <p:cNvSpPr/>
            <p:nvPr/>
          </p:nvSpPr>
          <p:spPr>
            <a:xfrm>
              <a:off x="9688068" y="2830068"/>
              <a:ext cx="52069" cy="3785870"/>
            </a:xfrm>
            <a:custGeom>
              <a:avLst/>
              <a:gdLst/>
              <a:ahLst/>
              <a:cxnLst/>
              <a:rect l="l" t="t" r="r" b="b"/>
              <a:pathLst>
                <a:path w="52070" h="3785870">
                  <a:moveTo>
                    <a:pt x="0" y="3785616"/>
                  </a:moveTo>
                  <a:lnTo>
                    <a:pt x="0" y="0"/>
                  </a:lnTo>
                </a:path>
                <a:path w="52070" h="3785870">
                  <a:moveTo>
                    <a:pt x="0" y="3785616"/>
                  </a:moveTo>
                  <a:lnTo>
                    <a:pt x="51816" y="3785616"/>
                  </a:lnTo>
                </a:path>
                <a:path w="52070" h="3785870">
                  <a:moveTo>
                    <a:pt x="0" y="3028188"/>
                  </a:moveTo>
                  <a:lnTo>
                    <a:pt x="51816" y="3028188"/>
                  </a:lnTo>
                </a:path>
                <a:path w="52070" h="3785870">
                  <a:moveTo>
                    <a:pt x="0" y="2270760"/>
                  </a:moveTo>
                  <a:lnTo>
                    <a:pt x="51816" y="2270760"/>
                  </a:lnTo>
                </a:path>
                <a:path w="52070" h="3785870">
                  <a:moveTo>
                    <a:pt x="0" y="1513331"/>
                  </a:moveTo>
                  <a:lnTo>
                    <a:pt x="51816" y="1513331"/>
                  </a:lnTo>
                </a:path>
                <a:path w="52070" h="3785870">
                  <a:moveTo>
                    <a:pt x="0" y="757427"/>
                  </a:moveTo>
                  <a:lnTo>
                    <a:pt x="51816" y="757427"/>
                  </a:lnTo>
                </a:path>
                <a:path w="52070" h="3785870">
                  <a:moveTo>
                    <a:pt x="0" y="0"/>
                  </a:moveTo>
                  <a:lnTo>
                    <a:pt x="51816" y="0"/>
                  </a:lnTo>
                </a:path>
              </a:pathLst>
            </a:custGeom>
            <a:ln w="10668">
              <a:solidFill>
                <a:srgbClr val="000000"/>
              </a:solidFill>
            </a:ln>
          </p:spPr>
          <p:txBody>
            <a:bodyPr wrap="square" lIns="0" tIns="0" rIns="0" bIns="0" rtlCol="0"/>
            <a:lstStyle/>
            <a:p>
              <a:endParaRPr/>
            </a:p>
          </p:txBody>
        </p:sp>
        <p:sp>
          <p:nvSpPr>
            <p:cNvPr id="232" name="object 20">
              <a:extLst>
                <a:ext uri="{FF2B5EF4-FFF2-40B4-BE49-F238E27FC236}">
                  <a16:creationId xmlns:a16="http://schemas.microsoft.com/office/drawing/2014/main" id="{43BD3173-E726-433A-86D4-EB5AFCF58F24}"/>
                </a:ext>
              </a:extLst>
            </p:cNvPr>
            <p:cNvSpPr/>
            <p:nvPr/>
          </p:nvSpPr>
          <p:spPr>
            <a:xfrm>
              <a:off x="996696" y="2830068"/>
              <a:ext cx="0" cy="3785870"/>
            </a:xfrm>
            <a:custGeom>
              <a:avLst/>
              <a:gdLst/>
              <a:ahLst/>
              <a:cxnLst/>
              <a:rect l="l" t="t" r="r" b="b"/>
              <a:pathLst>
                <a:path h="3785870">
                  <a:moveTo>
                    <a:pt x="0" y="3785616"/>
                  </a:moveTo>
                  <a:lnTo>
                    <a:pt x="0" y="0"/>
                  </a:lnTo>
                </a:path>
              </a:pathLst>
            </a:custGeom>
            <a:ln w="10668">
              <a:solidFill>
                <a:srgbClr val="000000"/>
              </a:solidFill>
            </a:ln>
          </p:spPr>
          <p:txBody>
            <a:bodyPr wrap="square" lIns="0" tIns="0" rIns="0" bIns="0" rtlCol="0"/>
            <a:lstStyle/>
            <a:p>
              <a:endParaRPr/>
            </a:p>
          </p:txBody>
        </p:sp>
        <p:sp>
          <p:nvSpPr>
            <p:cNvPr id="233" name="object 21">
              <a:extLst>
                <a:ext uri="{FF2B5EF4-FFF2-40B4-BE49-F238E27FC236}">
                  <a16:creationId xmlns:a16="http://schemas.microsoft.com/office/drawing/2014/main" id="{115E5766-AA9B-D3BB-9A2A-C4B179AE5666}"/>
                </a:ext>
              </a:extLst>
            </p:cNvPr>
            <p:cNvSpPr/>
            <p:nvPr/>
          </p:nvSpPr>
          <p:spPr>
            <a:xfrm>
              <a:off x="946404" y="2830068"/>
              <a:ext cx="50800" cy="3785870"/>
            </a:xfrm>
            <a:custGeom>
              <a:avLst/>
              <a:gdLst/>
              <a:ahLst/>
              <a:cxnLst/>
              <a:rect l="l" t="t" r="r" b="b"/>
              <a:pathLst>
                <a:path w="50800" h="3785870">
                  <a:moveTo>
                    <a:pt x="0" y="3785616"/>
                  </a:moveTo>
                  <a:lnTo>
                    <a:pt x="50292" y="3785616"/>
                  </a:lnTo>
                </a:path>
                <a:path w="50800" h="3785870">
                  <a:moveTo>
                    <a:pt x="0" y="3028188"/>
                  </a:moveTo>
                  <a:lnTo>
                    <a:pt x="50292" y="3028188"/>
                  </a:lnTo>
                </a:path>
                <a:path w="50800" h="3785870">
                  <a:moveTo>
                    <a:pt x="0" y="2270760"/>
                  </a:moveTo>
                  <a:lnTo>
                    <a:pt x="50292" y="2270760"/>
                  </a:lnTo>
                </a:path>
                <a:path w="50800" h="3785870">
                  <a:moveTo>
                    <a:pt x="0" y="1513331"/>
                  </a:moveTo>
                  <a:lnTo>
                    <a:pt x="50292" y="1513331"/>
                  </a:lnTo>
                </a:path>
                <a:path w="50800" h="3785870">
                  <a:moveTo>
                    <a:pt x="0" y="757427"/>
                  </a:moveTo>
                  <a:lnTo>
                    <a:pt x="50292" y="757427"/>
                  </a:lnTo>
                </a:path>
                <a:path w="50800" h="3785870">
                  <a:moveTo>
                    <a:pt x="0" y="0"/>
                  </a:moveTo>
                  <a:lnTo>
                    <a:pt x="50292" y="0"/>
                  </a:lnTo>
                </a:path>
              </a:pathLst>
            </a:custGeom>
            <a:ln w="10668">
              <a:solidFill>
                <a:srgbClr val="000000"/>
              </a:solidFill>
            </a:ln>
          </p:spPr>
          <p:txBody>
            <a:bodyPr wrap="square" lIns="0" tIns="0" rIns="0" bIns="0" rtlCol="0"/>
            <a:lstStyle/>
            <a:p>
              <a:endParaRPr/>
            </a:p>
          </p:txBody>
        </p:sp>
        <p:sp>
          <p:nvSpPr>
            <p:cNvPr id="234" name="object 22">
              <a:extLst>
                <a:ext uri="{FF2B5EF4-FFF2-40B4-BE49-F238E27FC236}">
                  <a16:creationId xmlns:a16="http://schemas.microsoft.com/office/drawing/2014/main" id="{42428A28-718E-5720-4792-27803A305855}"/>
                </a:ext>
              </a:extLst>
            </p:cNvPr>
            <p:cNvSpPr/>
            <p:nvPr/>
          </p:nvSpPr>
          <p:spPr>
            <a:xfrm>
              <a:off x="996696" y="6615684"/>
              <a:ext cx="8691880" cy="52069"/>
            </a:xfrm>
            <a:custGeom>
              <a:avLst/>
              <a:gdLst/>
              <a:ahLst/>
              <a:cxnLst/>
              <a:rect l="l" t="t" r="r" b="b"/>
              <a:pathLst>
                <a:path w="8691880" h="52070">
                  <a:moveTo>
                    <a:pt x="0" y="0"/>
                  </a:moveTo>
                  <a:lnTo>
                    <a:pt x="8691372" y="0"/>
                  </a:lnTo>
                </a:path>
                <a:path w="8691880" h="52070">
                  <a:moveTo>
                    <a:pt x="0" y="0"/>
                  </a:moveTo>
                  <a:lnTo>
                    <a:pt x="0" y="51816"/>
                  </a:lnTo>
                </a:path>
                <a:path w="8691880" h="52070">
                  <a:moveTo>
                    <a:pt x="163068" y="0"/>
                  </a:moveTo>
                  <a:lnTo>
                    <a:pt x="163068" y="51816"/>
                  </a:lnTo>
                </a:path>
                <a:path w="8691880" h="52070">
                  <a:moveTo>
                    <a:pt x="327659" y="0"/>
                  </a:moveTo>
                  <a:lnTo>
                    <a:pt x="327659" y="51816"/>
                  </a:lnTo>
                </a:path>
                <a:path w="8691880" h="52070">
                  <a:moveTo>
                    <a:pt x="490728" y="0"/>
                  </a:moveTo>
                  <a:lnTo>
                    <a:pt x="490728" y="51816"/>
                  </a:lnTo>
                </a:path>
                <a:path w="8691880" h="52070">
                  <a:moveTo>
                    <a:pt x="655319" y="0"/>
                  </a:moveTo>
                  <a:lnTo>
                    <a:pt x="655319" y="51816"/>
                  </a:lnTo>
                </a:path>
                <a:path w="8691880" h="52070">
                  <a:moveTo>
                    <a:pt x="819912" y="0"/>
                  </a:moveTo>
                  <a:lnTo>
                    <a:pt x="819912" y="51816"/>
                  </a:lnTo>
                </a:path>
                <a:path w="8691880" h="52070">
                  <a:moveTo>
                    <a:pt x="982980" y="0"/>
                  </a:moveTo>
                  <a:lnTo>
                    <a:pt x="982980" y="51816"/>
                  </a:lnTo>
                </a:path>
                <a:path w="8691880" h="52070">
                  <a:moveTo>
                    <a:pt x="1147572" y="0"/>
                  </a:moveTo>
                  <a:lnTo>
                    <a:pt x="1147572" y="51816"/>
                  </a:lnTo>
                </a:path>
                <a:path w="8691880" h="52070">
                  <a:moveTo>
                    <a:pt x="1310639" y="0"/>
                  </a:moveTo>
                  <a:lnTo>
                    <a:pt x="1310639" y="51816"/>
                  </a:lnTo>
                </a:path>
                <a:path w="8691880" h="52070">
                  <a:moveTo>
                    <a:pt x="1475232" y="0"/>
                  </a:moveTo>
                  <a:lnTo>
                    <a:pt x="1475232" y="51816"/>
                  </a:lnTo>
                </a:path>
                <a:path w="8691880" h="52070">
                  <a:moveTo>
                    <a:pt x="1639824" y="0"/>
                  </a:moveTo>
                  <a:lnTo>
                    <a:pt x="1639824" y="51816"/>
                  </a:lnTo>
                </a:path>
                <a:path w="8691880" h="52070">
                  <a:moveTo>
                    <a:pt x="1802892" y="0"/>
                  </a:moveTo>
                  <a:lnTo>
                    <a:pt x="1802892" y="51816"/>
                  </a:lnTo>
                </a:path>
                <a:path w="8691880" h="52070">
                  <a:moveTo>
                    <a:pt x="1967484" y="0"/>
                  </a:moveTo>
                  <a:lnTo>
                    <a:pt x="1967484" y="51816"/>
                  </a:lnTo>
                </a:path>
                <a:path w="8691880" h="52070">
                  <a:moveTo>
                    <a:pt x="2130552" y="0"/>
                  </a:moveTo>
                  <a:lnTo>
                    <a:pt x="2130552" y="51816"/>
                  </a:lnTo>
                </a:path>
                <a:path w="8691880" h="52070">
                  <a:moveTo>
                    <a:pt x="2295144" y="0"/>
                  </a:moveTo>
                  <a:lnTo>
                    <a:pt x="2295144" y="51816"/>
                  </a:lnTo>
                </a:path>
                <a:path w="8691880" h="52070">
                  <a:moveTo>
                    <a:pt x="2459736" y="0"/>
                  </a:moveTo>
                  <a:lnTo>
                    <a:pt x="2459736" y="51816"/>
                  </a:lnTo>
                </a:path>
                <a:path w="8691880" h="52070">
                  <a:moveTo>
                    <a:pt x="2622804" y="0"/>
                  </a:moveTo>
                  <a:lnTo>
                    <a:pt x="2622804" y="51816"/>
                  </a:lnTo>
                </a:path>
                <a:path w="8691880" h="52070">
                  <a:moveTo>
                    <a:pt x="2787396" y="0"/>
                  </a:moveTo>
                  <a:lnTo>
                    <a:pt x="2787396" y="51816"/>
                  </a:lnTo>
                </a:path>
                <a:path w="8691880" h="52070">
                  <a:moveTo>
                    <a:pt x="2950464" y="0"/>
                  </a:moveTo>
                  <a:lnTo>
                    <a:pt x="2950464" y="51816"/>
                  </a:lnTo>
                </a:path>
                <a:path w="8691880" h="52070">
                  <a:moveTo>
                    <a:pt x="3115056" y="0"/>
                  </a:moveTo>
                  <a:lnTo>
                    <a:pt x="3115056" y="51816"/>
                  </a:lnTo>
                </a:path>
                <a:path w="8691880" h="52070">
                  <a:moveTo>
                    <a:pt x="3279648" y="0"/>
                  </a:moveTo>
                  <a:lnTo>
                    <a:pt x="3279648" y="51816"/>
                  </a:lnTo>
                </a:path>
                <a:path w="8691880" h="52070">
                  <a:moveTo>
                    <a:pt x="3442716" y="0"/>
                  </a:moveTo>
                  <a:lnTo>
                    <a:pt x="3442716" y="51816"/>
                  </a:lnTo>
                </a:path>
                <a:path w="8691880" h="52070">
                  <a:moveTo>
                    <a:pt x="3607308" y="0"/>
                  </a:moveTo>
                  <a:lnTo>
                    <a:pt x="3607308" y="51816"/>
                  </a:lnTo>
                </a:path>
                <a:path w="8691880" h="52070">
                  <a:moveTo>
                    <a:pt x="3770376" y="0"/>
                  </a:moveTo>
                  <a:lnTo>
                    <a:pt x="3770376" y="51816"/>
                  </a:lnTo>
                </a:path>
                <a:path w="8691880" h="52070">
                  <a:moveTo>
                    <a:pt x="3934968" y="0"/>
                  </a:moveTo>
                  <a:lnTo>
                    <a:pt x="3934968" y="51816"/>
                  </a:lnTo>
                </a:path>
                <a:path w="8691880" h="52070">
                  <a:moveTo>
                    <a:pt x="4099559" y="0"/>
                  </a:moveTo>
                  <a:lnTo>
                    <a:pt x="4099559" y="51816"/>
                  </a:lnTo>
                </a:path>
                <a:path w="8691880" h="52070">
                  <a:moveTo>
                    <a:pt x="4262628" y="0"/>
                  </a:moveTo>
                  <a:lnTo>
                    <a:pt x="4262628" y="51816"/>
                  </a:lnTo>
                </a:path>
                <a:path w="8691880" h="52070">
                  <a:moveTo>
                    <a:pt x="4427220" y="0"/>
                  </a:moveTo>
                  <a:lnTo>
                    <a:pt x="4427220" y="51816"/>
                  </a:lnTo>
                </a:path>
                <a:path w="8691880" h="52070">
                  <a:moveTo>
                    <a:pt x="4591812" y="0"/>
                  </a:moveTo>
                  <a:lnTo>
                    <a:pt x="4591812" y="51816"/>
                  </a:lnTo>
                </a:path>
                <a:path w="8691880" h="52070">
                  <a:moveTo>
                    <a:pt x="4754880" y="0"/>
                  </a:moveTo>
                  <a:lnTo>
                    <a:pt x="4754880" y="51816"/>
                  </a:lnTo>
                </a:path>
                <a:path w="8691880" h="52070">
                  <a:moveTo>
                    <a:pt x="4919472" y="0"/>
                  </a:moveTo>
                  <a:lnTo>
                    <a:pt x="4919472" y="51816"/>
                  </a:lnTo>
                </a:path>
                <a:path w="8691880" h="52070">
                  <a:moveTo>
                    <a:pt x="5082540" y="0"/>
                  </a:moveTo>
                  <a:lnTo>
                    <a:pt x="5082540" y="51816"/>
                  </a:lnTo>
                </a:path>
                <a:path w="8691880" h="52070">
                  <a:moveTo>
                    <a:pt x="5247132" y="0"/>
                  </a:moveTo>
                  <a:lnTo>
                    <a:pt x="5247132" y="51816"/>
                  </a:lnTo>
                </a:path>
                <a:path w="8691880" h="52070">
                  <a:moveTo>
                    <a:pt x="5411724" y="0"/>
                  </a:moveTo>
                  <a:lnTo>
                    <a:pt x="5411724" y="51816"/>
                  </a:lnTo>
                </a:path>
                <a:path w="8691880" h="52070">
                  <a:moveTo>
                    <a:pt x="5574792" y="0"/>
                  </a:moveTo>
                  <a:lnTo>
                    <a:pt x="5574792" y="51816"/>
                  </a:lnTo>
                </a:path>
                <a:path w="8691880" h="52070">
                  <a:moveTo>
                    <a:pt x="5739383" y="0"/>
                  </a:moveTo>
                  <a:lnTo>
                    <a:pt x="5739383" y="51816"/>
                  </a:lnTo>
                </a:path>
                <a:path w="8691880" h="52070">
                  <a:moveTo>
                    <a:pt x="5902452" y="0"/>
                  </a:moveTo>
                  <a:lnTo>
                    <a:pt x="5902452" y="51816"/>
                  </a:lnTo>
                </a:path>
                <a:path w="8691880" h="52070">
                  <a:moveTo>
                    <a:pt x="6067044" y="0"/>
                  </a:moveTo>
                  <a:lnTo>
                    <a:pt x="6067044" y="51816"/>
                  </a:lnTo>
                </a:path>
                <a:path w="8691880" h="52070">
                  <a:moveTo>
                    <a:pt x="6231636" y="0"/>
                  </a:moveTo>
                  <a:lnTo>
                    <a:pt x="6231636" y="51816"/>
                  </a:lnTo>
                </a:path>
                <a:path w="8691880" h="52070">
                  <a:moveTo>
                    <a:pt x="6394704" y="0"/>
                  </a:moveTo>
                  <a:lnTo>
                    <a:pt x="6394704" y="51816"/>
                  </a:lnTo>
                </a:path>
                <a:path w="8691880" h="52070">
                  <a:moveTo>
                    <a:pt x="6559296" y="0"/>
                  </a:moveTo>
                  <a:lnTo>
                    <a:pt x="6559296" y="51816"/>
                  </a:lnTo>
                </a:path>
                <a:path w="8691880" h="52070">
                  <a:moveTo>
                    <a:pt x="6723887" y="0"/>
                  </a:moveTo>
                  <a:lnTo>
                    <a:pt x="6723887" y="51816"/>
                  </a:lnTo>
                </a:path>
                <a:path w="8691880" h="52070">
                  <a:moveTo>
                    <a:pt x="6888480" y="0"/>
                  </a:moveTo>
                  <a:lnTo>
                    <a:pt x="6888480" y="51816"/>
                  </a:lnTo>
                </a:path>
                <a:path w="8691880" h="52070">
                  <a:moveTo>
                    <a:pt x="7053072" y="0"/>
                  </a:moveTo>
                  <a:lnTo>
                    <a:pt x="7053072" y="51816"/>
                  </a:lnTo>
                </a:path>
                <a:path w="8691880" h="52070">
                  <a:moveTo>
                    <a:pt x="7216140" y="0"/>
                  </a:moveTo>
                  <a:lnTo>
                    <a:pt x="7216140" y="51816"/>
                  </a:lnTo>
                </a:path>
                <a:path w="8691880" h="52070">
                  <a:moveTo>
                    <a:pt x="7380732" y="0"/>
                  </a:moveTo>
                  <a:lnTo>
                    <a:pt x="7380732" y="51816"/>
                  </a:lnTo>
                </a:path>
                <a:path w="8691880" h="52070">
                  <a:moveTo>
                    <a:pt x="7543800" y="0"/>
                  </a:moveTo>
                  <a:lnTo>
                    <a:pt x="7543800" y="51816"/>
                  </a:lnTo>
                </a:path>
                <a:path w="8691880" h="52070">
                  <a:moveTo>
                    <a:pt x="7708392" y="0"/>
                  </a:moveTo>
                  <a:lnTo>
                    <a:pt x="7708392" y="51816"/>
                  </a:lnTo>
                </a:path>
                <a:path w="8691880" h="52070">
                  <a:moveTo>
                    <a:pt x="7872983" y="0"/>
                  </a:moveTo>
                  <a:lnTo>
                    <a:pt x="7872983" y="51816"/>
                  </a:lnTo>
                </a:path>
                <a:path w="8691880" h="52070">
                  <a:moveTo>
                    <a:pt x="8036052" y="0"/>
                  </a:moveTo>
                  <a:lnTo>
                    <a:pt x="8036052" y="51816"/>
                  </a:lnTo>
                </a:path>
                <a:path w="8691880" h="52070">
                  <a:moveTo>
                    <a:pt x="8200644" y="0"/>
                  </a:moveTo>
                  <a:lnTo>
                    <a:pt x="8200644" y="51816"/>
                  </a:lnTo>
                </a:path>
                <a:path w="8691880" h="52070">
                  <a:moveTo>
                    <a:pt x="8363712" y="0"/>
                  </a:moveTo>
                  <a:lnTo>
                    <a:pt x="8363712" y="51816"/>
                  </a:lnTo>
                </a:path>
                <a:path w="8691880" h="52070">
                  <a:moveTo>
                    <a:pt x="8528304" y="0"/>
                  </a:moveTo>
                  <a:lnTo>
                    <a:pt x="8528304" y="51816"/>
                  </a:lnTo>
                </a:path>
                <a:path w="8691880" h="52070">
                  <a:moveTo>
                    <a:pt x="8691372" y="0"/>
                  </a:moveTo>
                  <a:lnTo>
                    <a:pt x="8691372" y="51816"/>
                  </a:lnTo>
                </a:path>
              </a:pathLst>
            </a:custGeom>
            <a:ln w="10668">
              <a:solidFill>
                <a:srgbClr val="000000"/>
              </a:solidFill>
            </a:ln>
          </p:spPr>
          <p:txBody>
            <a:bodyPr wrap="square" lIns="0" tIns="0" rIns="0" bIns="0" rtlCol="0"/>
            <a:lstStyle/>
            <a:p>
              <a:endParaRPr/>
            </a:p>
          </p:txBody>
        </p:sp>
        <p:pic>
          <p:nvPicPr>
            <p:cNvPr id="235" name="object 23">
              <a:extLst>
                <a:ext uri="{FF2B5EF4-FFF2-40B4-BE49-F238E27FC236}">
                  <a16:creationId xmlns:a16="http://schemas.microsoft.com/office/drawing/2014/main" id="{D367C45D-3F10-E719-028C-72B8B5AB9473}"/>
                </a:ext>
              </a:extLst>
            </p:cNvPr>
            <p:cNvPicPr/>
            <p:nvPr/>
          </p:nvPicPr>
          <p:blipFill>
            <a:blip r:embed="rId3" cstate="print"/>
            <a:stretch>
              <a:fillRect/>
            </a:stretch>
          </p:blipFill>
          <p:spPr>
            <a:xfrm>
              <a:off x="1018794" y="2721102"/>
              <a:ext cx="8592312" cy="3726179"/>
            </a:xfrm>
            <a:prstGeom prst="rect">
              <a:avLst/>
            </a:prstGeom>
          </p:spPr>
        </p:pic>
      </p:grpSp>
      <p:sp>
        <p:nvSpPr>
          <p:cNvPr id="236" name="object 24">
            <a:extLst>
              <a:ext uri="{FF2B5EF4-FFF2-40B4-BE49-F238E27FC236}">
                <a16:creationId xmlns:a16="http://schemas.microsoft.com/office/drawing/2014/main" id="{171E6F78-D0E5-7451-EE32-1A0EF13E9B8C}"/>
              </a:ext>
            </a:extLst>
          </p:cNvPr>
          <p:cNvSpPr txBox="1"/>
          <p:nvPr/>
        </p:nvSpPr>
        <p:spPr>
          <a:xfrm>
            <a:off x="1995744" y="2135623"/>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209</a:t>
            </a:r>
            <a:endParaRPr sz="1100">
              <a:latin typeface="Meiryo UI"/>
              <a:cs typeface="Meiryo UI"/>
            </a:endParaRPr>
          </a:p>
        </p:txBody>
      </p:sp>
      <p:sp>
        <p:nvSpPr>
          <p:cNvPr id="237" name="object 25">
            <a:extLst>
              <a:ext uri="{FF2B5EF4-FFF2-40B4-BE49-F238E27FC236}">
                <a16:creationId xmlns:a16="http://schemas.microsoft.com/office/drawing/2014/main" id="{9F1716D7-C45F-AE47-C765-56B65A028593}"/>
              </a:ext>
            </a:extLst>
          </p:cNvPr>
          <p:cNvSpPr txBox="1"/>
          <p:nvPr/>
        </p:nvSpPr>
        <p:spPr>
          <a:xfrm>
            <a:off x="3716632" y="2997639"/>
            <a:ext cx="617855" cy="197485"/>
          </a:xfrm>
          <a:prstGeom prst="rect">
            <a:avLst/>
          </a:prstGeom>
        </p:spPr>
        <p:txBody>
          <a:bodyPr vert="horz" wrap="square" lIns="0" tIns="15875" rIns="0" bIns="0" rtlCol="0">
            <a:spAutoFit/>
          </a:bodyPr>
          <a:lstStyle/>
          <a:p>
            <a:pPr marL="12700">
              <a:lnSpc>
                <a:spcPct val="100000"/>
              </a:lnSpc>
              <a:spcBef>
                <a:spcPts val="125"/>
              </a:spcBef>
            </a:pPr>
            <a:r>
              <a:rPr sz="1650" baseline="2525" dirty="0">
                <a:latin typeface="Meiryo UI"/>
                <a:cs typeface="Meiryo UI"/>
              </a:rPr>
              <a:t>151</a:t>
            </a:r>
            <a:r>
              <a:rPr sz="1650" spc="202" baseline="2525" dirty="0">
                <a:latin typeface="Meiryo UI"/>
                <a:cs typeface="Meiryo UI"/>
              </a:rPr>
              <a:t> </a:t>
            </a:r>
            <a:r>
              <a:rPr sz="1100" spc="-25" dirty="0">
                <a:latin typeface="Meiryo UI"/>
                <a:cs typeface="Meiryo UI"/>
              </a:rPr>
              <a:t>143</a:t>
            </a:r>
            <a:endParaRPr sz="1100">
              <a:latin typeface="Meiryo UI"/>
              <a:cs typeface="Meiryo UI"/>
            </a:endParaRPr>
          </a:p>
        </p:txBody>
      </p:sp>
      <p:sp>
        <p:nvSpPr>
          <p:cNvPr id="238" name="object 26">
            <a:extLst>
              <a:ext uri="{FF2B5EF4-FFF2-40B4-BE49-F238E27FC236}">
                <a16:creationId xmlns:a16="http://schemas.microsoft.com/office/drawing/2014/main" id="{6BC7C598-2B92-928C-A7F4-5D68C42483BC}"/>
              </a:ext>
            </a:extLst>
          </p:cNvPr>
          <p:cNvSpPr txBox="1"/>
          <p:nvPr/>
        </p:nvSpPr>
        <p:spPr>
          <a:xfrm>
            <a:off x="4536009" y="3285491"/>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131</a:t>
            </a:r>
            <a:endParaRPr sz="1100">
              <a:latin typeface="Meiryo UI"/>
              <a:cs typeface="Meiryo UI"/>
            </a:endParaRPr>
          </a:p>
        </p:txBody>
      </p:sp>
      <p:sp>
        <p:nvSpPr>
          <p:cNvPr id="239" name="object 27">
            <a:extLst>
              <a:ext uri="{FF2B5EF4-FFF2-40B4-BE49-F238E27FC236}">
                <a16:creationId xmlns:a16="http://schemas.microsoft.com/office/drawing/2014/main" id="{03BF8DD8-CCDA-5ADC-DFCE-1AE121904455}"/>
              </a:ext>
            </a:extLst>
          </p:cNvPr>
          <p:cNvSpPr txBox="1"/>
          <p:nvPr/>
        </p:nvSpPr>
        <p:spPr>
          <a:xfrm>
            <a:off x="5190840" y="3443904"/>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121</a:t>
            </a:r>
            <a:endParaRPr sz="1100">
              <a:latin typeface="Meiryo UI"/>
              <a:cs typeface="Meiryo UI"/>
            </a:endParaRPr>
          </a:p>
        </p:txBody>
      </p:sp>
      <p:sp>
        <p:nvSpPr>
          <p:cNvPr id="240" name="object 28">
            <a:extLst>
              <a:ext uri="{FF2B5EF4-FFF2-40B4-BE49-F238E27FC236}">
                <a16:creationId xmlns:a16="http://schemas.microsoft.com/office/drawing/2014/main" id="{39775330-D65C-BD8C-6892-A81446AA19A9}"/>
              </a:ext>
            </a:extLst>
          </p:cNvPr>
          <p:cNvSpPr txBox="1"/>
          <p:nvPr/>
        </p:nvSpPr>
        <p:spPr>
          <a:xfrm>
            <a:off x="7158460" y="3538314"/>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111</a:t>
            </a:r>
            <a:endParaRPr sz="1100">
              <a:latin typeface="Meiryo UI"/>
              <a:cs typeface="Meiryo UI"/>
            </a:endParaRPr>
          </a:p>
        </p:txBody>
      </p:sp>
      <p:sp>
        <p:nvSpPr>
          <p:cNvPr id="241" name="object 29">
            <a:extLst>
              <a:ext uri="{FF2B5EF4-FFF2-40B4-BE49-F238E27FC236}">
                <a16:creationId xmlns:a16="http://schemas.microsoft.com/office/drawing/2014/main" id="{28E0CBC1-D7CE-0790-C71E-819FC0B7DA58}"/>
              </a:ext>
            </a:extLst>
          </p:cNvPr>
          <p:cNvSpPr txBox="1"/>
          <p:nvPr/>
        </p:nvSpPr>
        <p:spPr>
          <a:xfrm>
            <a:off x="8960154" y="3778903"/>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101</a:t>
            </a:r>
            <a:endParaRPr sz="1100">
              <a:latin typeface="Meiryo UI"/>
              <a:cs typeface="Meiryo UI"/>
            </a:endParaRPr>
          </a:p>
        </p:txBody>
      </p:sp>
      <p:sp>
        <p:nvSpPr>
          <p:cNvPr id="242" name="object 30">
            <a:extLst>
              <a:ext uri="{FF2B5EF4-FFF2-40B4-BE49-F238E27FC236}">
                <a16:creationId xmlns:a16="http://schemas.microsoft.com/office/drawing/2014/main" id="{BE37B878-EA49-09BC-4B60-39F1A20095D9}"/>
              </a:ext>
            </a:extLst>
          </p:cNvPr>
          <p:cNvSpPr txBox="1"/>
          <p:nvPr/>
        </p:nvSpPr>
        <p:spPr>
          <a:xfrm>
            <a:off x="9509922" y="3938845"/>
            <a:ext cx="2032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92</a:t>
            </a:r>
            <a:endParaRPr sz="1100">
              <a:latin typeface="Meiryo UI"/>
              <a:cs typeface="Meiryo UI"/>
            </a:endParaRPr>
          </a:p>
        </p:txBody>
      </p:sp>
      <p:sp>
        <p:nvSpPr>
          <p:cNvPr id="243" name="object 31">
            <a:extLst>
              <a:ext uri="{FF2B5EF4-FFF2-40B4-BE49-F238E27FC236}">
                <a16:creationId xmlns:a16="http://schemas.microsoft.com/office/drawing/2014/main" id="{4DED1C7D-DD9B-29FF-54F4-297C7272C1A0}"/>
              </a:ext>
            </a:extLst>
          </p:cNvPr>
          <p:cNvSpPr txBox="1"/>
          <p:nvPr/>
        </p:nvSpPr>
        <p:spPr>
          <a:xfrm>
            <a:off x="9988132" y="4072836"/>
            <a:ext cx="2032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81</a:t>
            </a:r>
            <a:endParaRPr sz="1100">
              <a:latin typeface="Meiryo UI"/>
              <a:cs typeface="Meiryo UI"/>
            </a:endParaRPr>
          </a:p>
        </p:txBody>
      </p:sp>
      <p:sp>
        <p:nvSpPr>
          <p:cNvPr id="244" name="object 32">
            <a:extLst>
              <a:ext uri="{FF2B5EF4-FFF2-40B4-BE49-F238E27FC236}">
                <a16:creationId xmlns:a16="http://schemas.microsoft.com/office/drawing/2014/main" id="{8581CC77-2659-D904-3516-FE0FB1C923E7}"/>
              </a:ext>
            </a:extLst>
          </p:cNvPr>
          <p:cNvSpPr txBox="1"/>
          <p:nvPr/>
        </p:nvSpPr>
        <p:spPr>
          <a:xfrm>
            <a:off x="9895251" y="3693625"/>
            <a:ext cx="429259" cy="197485"/>
          </a:xfrm>
          <a:prstGeom prst="rect">
            <a:avLst/>
          </a:prstGeom>
        </p:spPr>
        <p:txBody>
          <a:bodyPr vert="horz" wrap="square" lIns="0" tIns="15875" rIns="0" bIns="0" rtlCol="0">
            <a:spAutoFit/>
          </a:bodyPr>
          <a:lstStyle/>
          <a:p>
            <a:pPr marL="12700">
              <a:lnSpc>
                <a:spcPct val="100000"/>
              </a:lnSpc>
              <a:spcBef>
                <a:spcPts val="125"/>
              </a:spcBef>
            </a:pPr>
            <a:r>
              <a:rPr sz="1100" spc="-10" dirty="0">
                <a:latin typeface="Meiryo UI"/>
                <a:cs typeface="Meiryo UI"/>
              </a:rPr>
              <a:t>79.97</a:t>
            </a:r>
            <a:endParaRPr sz="1100">
              <a:latin typeface="Meiryo UI"/>
              <a:cs typeface="Meiryo UI"/>
            </a:endParaRPr>
          </a:p>
        </p:txBody>
      </p:sp>
      <p:sp>
        <p:nvSpPr>
          <p:cNvPr id="245" name="object 33">
            <a:extLst>
              <a:ext uri="{FF2B5EF4-FFF2-40B4-BE49-F238E27FC236}">
                <a16:creationId xmlns:a16="http://schemas.microsoft.com/office/drawing/2014/main" id="{09318EE0-51DF-CF3A-CAB3-21978B9B827C}"/>
              </a:ext>
            </a:extLst>
          </p:cNvPr>
          <p:cNvSpPr txBox="1"/>
          <p:nvPr/>
        </p:nvSpPr>
        <p:spPr>
          <a:xfrm>
            <a:off x="2306383" y="1821672"/>
            <a:ext cx="513080" cy="521970"/>
          </a:xfrm>
          <a:prstGeom prst="rect">
            <a:avLst/>
          </a:prstGeom>
        </p:spPr>
        <p:txBody>
          <a:bodyPr vert="horz" wrap="square" lIns="0" tIns="92710" rIns="0" bIns="0" rtlCol="0">
            <a:spAutoFit/>
          </a:bodyPr>
          <a:lstStyle/>
          <a:p>
            <a:pPr marL="12700">
              <a:lnSpc>
                <a:spcPct val="100000"/>
              </a:lnSpc>
              <a:spcBef>
                <a:spcPts val="730"/>
              </a:spcBef>
            </a:pPr>
            <a:r>
              <a:rPr sz="1100" spc="-20" dirty="0">
                <a:latin typeface="Meiryo UI"/>
                <a:cs typeface="Meiryo UI"/>
              </a:rPr>
              <a:t>2.14</a:t>
            </a:r>
            <a:endParaRPr sz="1100">
              <a:latin typeface="Meiryo UI"/>
              <a:cs typeface="Meiryo UI"/>
            </a:endParaRPr>
          </a:p>
          <a:p>
            <a:pPr marL="234950">
              <a:lnSpc>
                <a:spcPct val="100000"/>
              </a:lnSpc>
              <a:spcBef>
                <a:spcPts val="630"/>
              </a:spcBef>
            </a:pPr>
            <a:r>
              <a:rPr sz="1100" spc="-25" dirty="0">
                <a:latin typeface="Meiryo UI"/>
                <a:cs typeface="Meiryo UI"/>
              </a:rPr>
              <a:t>203</a:t>
            </a:r>
            <a:endParaRPr sz="1100">
              <a:latin typeface="Meiryo UI"/>
              <a:cs typeface="Meiryo UI"/>
            </a:endParaRPr>
          </a:p>
        </p:txBody>
      </p:sp>
      <p:sp>
        <p:nvSpPr>
          <p:cNvPr id="246" name="object 34">
            <a:extLst>
              <a:ext uri="{FF2B5EF4-FFF2-40B4-BE49-F238E27FC236}">
                <a16:creationId xmlns:a16="http://schemas.microsoft.com/office/drawing/2014/main" id="{F5282799-4BB7-857A-9AEE-B6CEB19CE7C8}"/>
              </a:ext>
            </a:extLst>
          </p:cNvPr>
          <p:cNvSpPr txBox="1"/>
          <p:nvPr/>
        </p:nvSpPr>
        <p:spPr>
          <a:xfrm>
            <a:off x="4377613" y="4054531"/>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1.57</a:t>
            </a:r>
            <a:endParaRPr sz="1100">
              <a:latin typeface="Meiryo UI"/>
              <a:cs typeface="Meiryo UI"/>
            </a:endParaRPr>
          </a:p>
        </p:txBody>
      </p:sp>
      <p:sp>
        <p:nvSpPr>
          <p:cNvPr id="247" name="object 35">
            <a:extLst>
              <a:ext uri="{FF2B5EF4-FFF2-40B4-BE49-F238E27FC236}">
                <a16:creationId xmlns:a16="http://schemas.microsoft.com/office/drawing/2014/main" id="{1A7B02FB-B53F-7E3A-070B-ACD2CF05A1E0}"/>
              </a:ext>
            </a:extLst>
          </p:cNvPr>
          <p:cNvSpPr txBox="1"/>
          <p:nvPr/>
        </p:nvSpPr>
        <p:spPr>
          <a:xfrm>
            <a:off x="7592544" y="5227248"/>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1.26</a:t>
            </a:r>
            <a:endParaRPr sz="1100">
              <a:latin typeface="Meiryo UI"/>
              <a:cs typeface="Meiryo UI"/>
            </a:endParaRPr>
          </a:p>
        </p:txBody>
      </p:sp>
      <p:sp>
        <p:nvSpPr>
          <p:cNvPr id="248" name="object 36">
            <a:extLst>
              <a:ext uri="{FF2B5EF4-FFF2-40B4-BE49-F238E27FC236}">
                <a16:creationId xmlns:a16="http://schemas.microsoft.com/office/drawing/2014/main" id="{505FB80A-EBFD-1FCD-BB24-34061264D7E6}"/>
              </a:ext>
            </a:extLst>
          </p:cNvPr>
          <p:cNvSpPr txBox="1"/>
          <p:nvPr/>
        </p:nvSpPr>
        <p:spPr>
          <a:xfrm>
            <a:off x="8934246" y="4273889"/>
            <a:ext cx="34226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1.45</a:t>
            </a:r>
            <a:endParaRPr sz="1100">
              <a:latin typeface="Meiryo UI"/>
              <a:cs typeface="Meiryo UI"/>
            </a:endParaRPr>
          </a:p>
        </p:txBody>
      </p:sp>
      <p:sp>
        <p:nvSpPr>
          <p:cNvPr id="249" name="object 37">
            <a:extLst>
              <a:ext uri="{FF2B5EF4-FFF2-40B4-BE49-F238E27FC236}">
                <a16:creationId xmlns:a16="http://schemas.microsoft.com/office/drawing/2014/main" id="{3845F593-47B1-CD43-E35A-A3D6F99175F6}"/>
              </a:ext>
            </a:extLst>
          </p:cNvPr>
          <p:cNvSpPr txBox="1"/>
          <p:nvPr/>
        </p:nvSpPr>
        <p:spPr>
          <a:xfrm>
            <a:off x="9918100" y="5310998"/>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1.30</a:t>
            </a:r>
            <a:endParaRPr sz="1100">
              <a:latin typeface="Meiryo UI"/>
              <a:cs typeface="Meiryo UI"/>
            </a:endParaRPr>
          </a:p>
        </p:txBody>
      </p:sp>
      <p:sp>
        <p:nvSpPr>
          <p:cNvPr id="250" name="object 38">
            <a:extLst>
              <a:ext uri="{FF2B5EF4-FFF2-40B4-BE49-F238E27FC236}">
                <a16:creationId xmlns:a16="http://schemas.microsoft.com/office/drawing/2014/main" id="{4102219C-89F3-9B73-5C5A-9B82333069C5}"/>
              </a:ext>
            </a:extLst>
          </p:cNvPr>
          <p:cNvSpPr txBox="1"/>
          <p:nvPr/>
        </p:nvSpPr>
        <p:spPr>
          <a:xfrm>
            <a:off x="10463326" y="5444989"/>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1.20</a:t>
            </a:r>
            <a:endParaRPr sz="1100">
              <a:latin typeface="Meiryo UI"/>
              <a:cs typeface="Meiryo UI"/>
            </a:endParaRPr>
          </a:p>
        </p:txBody>
      </p:sp>
      <p:sp>
        <p:nvSpPr>
          <p:cNvPr id="251" name="object 39">
            <a:extLst>
              <a:ext uri="{FF2B5EF4-FFF2-40B4-BE49-F238E27FC236}">
                <a16:creationId xmlns:a16="http://schemas.microsoft.com/office/drawing/2014/main" id="{807138E0-C55C-B7D6-84A1-BA1A73FCB74C}"/>
              </a:ext>
            </a:extLst>
          </p:cNvPr>
          <p:cNvSpPr txBox="1"/>
          <p:nvPr/>
        </p:nvSpPr>
        <p:spPr>
          <a:xfrm>
            <a:off x="10463326" y="4688138"/>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1.40</a:t>
            </a:r>
            <a:endParaRPr sz="1100">
              <a:latin typeface="Meiryo UI"/>
              <a:cs typeface="Meiryo UI"/>
            </a:endParaRPr>
          </a:p>
        </p:txBody>
      </p:sp>
      <p:sp>
        <p:nvSpPr>
          <p:cNvPr id="252" name="object 40">
            <a:extLst>
              <a:ext uri="{FF2B5EF4-FFF2-40B4-BE49-F238E27FC236}">
                <a16:creationId xmlns:a16="http://schemas.microsoft.com/office/drawing/2014/main" id="{2CDA8B8F-92CF-E6CC-CC7C-DD7E93F05830}"/>
              </a:ext>
            </a:extLst>
          </p:cNvPr>
          <p:cNvSpPr txBox="1"/>
          <p:nvPr/>
        </p:nvSpPr>
        <p:spPr>
          <a:xfrm>
            <a:off x="10463326" y="3931244"/>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1.60</a:t>
            </a:r>
            <a:endParaRPr sz="1100">
              <a:latin typeface="Meiryo UI"/>
              <a:cs typeface="Meiryo UI"/>
            </a:endParaRPr>
          </a:p>
        </p:txBody>
      </p:sp>
      <p:sp>
        <p:nvSpPr>
          <p:cNvPr id="253" name="object 41">
            <a:extLst>
              <a:ext uri="{FF2B5EF4-FFF2-40B4-BE49-F238E27FC236}">
                <a16:creationId xmlns:a16="http://schemas.microsoft.com/office/drawing/2014/main" id="{3C0EAB83-8D98-9D80-AA36-D2A0499AB3C6}"/>
              </a:ext>
            </a:extLst>
          </p:cNvPr>
          <p:cNvSpPr txBox="1"/>
          <p:nvPr/>
        </p:nvSpPr>
        <p:spPr>
          <a:xfrm>
            <a:off x="10463326" y="3174262"/>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1.80</a:t>
            </a:r>
            <a:endParaRPr sz="1100">
              <a:latin typeface="Meiryo UI"/>
              <a:cs typeface="Meiryo UI"/>
            </a:endParaRPr>
          </a:p>
        </p:txBody>
      </p:sp>
      <p:sp>
        <p:nvSpPr>
          <p:cNvPr id="254" name="object 42">
            <a:extLst>
              <a:ext uri="{FF2B5EF4-FFF2-40B4-BE49-F238E27FC236}">
                <a16:creationId xmlns:a16="http://schemas.microsoft.com/office/drawing/2014/main" id="{9E6E47ED-3C1F-C01E-0915-22FE0258921A}"/>
              </a:ext>
            </a:extLst>
          </p:cNvPr>
          <p:cNvSpPr txBox="1"/>
          <p:nvPr/>
        </p:nvSpPr>
        <p:spPr>
          <a:xfrm>
            <a:off x="10463326" y="2417394"/>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2.00</a:t>
            </a:r>
            <a:endParaRPr sz="1100">
              <a:latin typeface="Meiryo UI"/>
              <a:cs typeface="Meiryo UI"/>
            </a:endParaRPr>
          </a:p>
        </p:txBody>
      </p:sp>
      <p:sp>
        <p:nvSpPr>
          <p:cNvPr id="255" name="object 43">
            <a:extLst>
              <a:ext uri="{FF2B5EF4-FFF2-40B4-BE49-F238E27FC236}">
                <a16:creationId xmlns:a16="http://schemas.microsoft.com/office/drawing/2014/main" id="{567DEEC7-846E-32D7-D252-94D818AB05ED}"/>
              </a:ext>
            </a:extLst>
          </p:cNvPr>
          <p:cNvSpPr txBox="1"/>
          <p:nvPr/>
        </p:nvSpPr>
        <p:spPr>
          <a:xfrm>
            <a:off x="10463326" y="1660508"/>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2.20</a:t>
            </a:r>
            <a:endParaRPr sz="1100">
              <a:latin typeface="Meiryo UI"/>
              <a:cs typeface="Meiryo UI"/>
            </a:endParaRPr>
          </a:p>
        </p:txBody>
      </p:sp>
      <p:sp>
        <p:nvSpPr>
          <p:cNvPr id="256" name="object 44">
            <a:extLst>
              <a:ext uri="{FF2B5EF4-FFF2-40B4-BE49-F238E27FC236}">
                <a16:creationId xmlns:a16="http://schemas.microsoft.com/office/drawing/2014/main" id="{9895F5BF-FA55-74B6-783C-94B96B13AA0D}"/>
              </a:ext>
            </a:extLst>
          </p:cNvPr>
          <p:cNvSpPr txBox="1"/>
          <p:nvPr/>
        </p:nvSpPr>
        <p:spPr>
          <a:xfrm>
            <a:off x="1356082" y="5444989"/>
            <a:ext cx="114935" cy="197485"/>
          </a:xfrm>
          <a:prstGeom prst="rect">
            <a:avLst/>
          </a:prstGeom>
        </p:spPr>
        <p:txBody>
          <a:bodyPr vert="horz" wrap="square" lIns="0" tIns="15875" rIns="0" bIns="0" rtlCol="0">
            <a:spAutoFit/>
          </a:bodyPr>
          <a:lstStyle/>
          <a:p>
            <a:pPr marL="12700">
              <a:lnSpc>
                <a:spcPct val="100000"/>
              </a:lnSpc>
              <a:spcBef>
                <a:spcPts val="125"/>
              </a:spcBef>
            </a:pPr>
            <a:r>
              <a:rPr sz="1100" spc="15" dirty="0">
                <a:latin typeface="Meiryo UI"/>
                <a:cs typeface="Meiryo UI"/>
              </a:rPr>
              <a:t>0</a:t>
            </a:r>
            <a:endParaRPr sz="1100">
              <a:latin typeface="Meiryo UI"/>
              <a:cs typeface="Meiryo UI"/>
            </a:endParaRPr>
          </a:p>
        </p:txBody>
      </p:sp>
      <p:sp>
        <p:nvSpPr>
          <p:cNvPr id="257" name="object 45">
            <a:extLst>
              <a:ext uri="{FF2B5EF4-FFF2-40B4-BE49-F238E27FC236}">
                <a16:creationId xmlns:a16="http://schemas.microsoft.com/office/drawing/2014/main" id="{01FCFF03-D8A1-7A47-C46A-2DEFB970E34E}"/>
              </a:ext>
            </a:extLst>
          </p:cNvPr>
          <p:cNvSpPr txBox="1"/>
          <p:nvPr/>
        </p:nvSpPr>
        <p:spPr>
          <a:xfrm>
            <a:off x="1266259" y="4688139"/>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50</a:t>
            </a:r>
            <a:endParaRPr sz="1100">
              <a:latin typeface="Meiryo UI"/>
              <a:cs typeface="Meiryo UI"/>
            </a:endParaRPr>
          </a:p>
        </p:txBody>
      </p:sp>
      <p:sp>
        <p:nvSpPr>
          <p:cNvPr id="258" name="object 46">
            <a:extLst>
              <a:ext uri="{FF2B5EF4-FFF2-40B4-BE49-F238E27FC236}">
                <a16:creationId xmlns:a16="http://schemas.microsoft.com/office/drawing/2014/main" id="{B01D7B03-4916-6D4A-3B68-504A2838D004}"/>
              </a:ext>
            </a:extLst>
          </p:cNvPr>
          <p:cNvSpPr txBox="1"/>
          <p:nvPr/>
        </p:nvSpPr>
        <p:spPr>
          <a:xfrm>
            <a:off x="1176367" y="393124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100</a:t>
            </a:r>
            <a:endParaRPr sz="1100">
              <a:latin typeface="Meiryo UI"/>
              <a:cs typeface="Meiryo UI"/>
            </a:endParaRPr>
          </a:p>
        </p:txBody>
      </p:sp>
      <p:sp>
        <p:nvSpPr>
          <p:cNvPr id="259" name="object 47">
            <a:extLst>
              <a:ext uri="{FF2B5EF4-FFF2-40B4-BE49-F238E27FC236}">
                <a16:creationId xmlns:a16="http://schemas.microsoft.com/office/drawing/2014/main" id="{70F1447E-5470-BDE7-50C8-E0FD4A5DC898}"/>
              </a:ext>
            </a:extLst>
          </p:cNvPr>
          <p:cNvSpPr txBox="1"/>
          <p:nvPr/>
        </p:nvSpPr>
        <p:spPr>
          <a:xfrm>
            <a:off x="1176367" y="3174262"/>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150</a:t>
            </a:r>
            <a:endParaRPr sz="1100">
              <a:latin typeface="Meiryo UI"/>
              <a:cs typeface="Meiryo UI"/>
            </a:endParaRPr>
          </a:p>
        </p:txBody>
      </p:sp>
      <p:sp>
        <p:nvSpPr>
          <p:cNvPr id="260" name="object 48">
            <a:extLst>
              <a:ext uri="{FF2B5EF4-FFF2-40B4-BE49-F238E27FC236}">
                <a16:creationId xmlns:a16="http://schemas.microsoft.com/office/drawing/2014/main" id="{36157492-6E2B-306C-0399-D79B64519EFF}"/>
              </a:ext>
            </a:extLst>
          </p:cNvPr>
          <p:cNvSpPr txBox="1"/>
          <p:nvPr/>
        </p:nvSpPr>
        <p:spPr>
          <a:xfrm>
            <a:off x="1176367" y="241739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200</a:t>
            </a:r>
            <a:endParaRPr sz="1100">
              <a:latin typeface="Meiryo UI"/>
              <a:cs typeface="Meiryo UI"/>
            </a:endParaRPr>
          </a:p>
        </p:txBody>
      </p:sp>
      <p:sp>
        <p:nvSpPr>
          <p:cNvPr id="261" name="object 49">
            <a:extLst>
              <a:ext uri="{FF2B5EF4-FFF2-40B4-BE49-F238E27FC236}">
                <a16:creationId xmlns:a16="http://schemas.microsoft.com/office/drawing/2014/main" id="{448972B6-2C9E-9674-4EA5-9A5898E9F6F4}"/>
              </a:ext>
            </a:extLst>
          </p:cNvPr>
          <p:cNvSpPr txBox="1"/>
          <p:nvPr/>
        </p:nvSpPr>
        <p:spPr>
          <a:xfrm>
            <a:off x="1176367" y="1660508"/>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250</a:t>
            </a:r>
            <a:endParaRPr sz="1100">
              <a:latin typeface="Meiryo UI"/>
              <a:cs typeface="Meiryo UI"/>
            </a:endParaRPr>
          </a:p>
        </p:txBody>
      </p:sp>
      <p:sp>
        <p:nvSpPr>
          <p:cNvPr id="262" name="object 50">
            <a:extLst>
              <a:ext uri="{FF2B5EF4-FFF2-40B4-BE49-F238E27FC236}">
                <a16:creationId xmlns:a16="http://schemas.microsoft.com/office/drawing/2014/main" id="{CCFA8B10-7926-A883-AE96-3BB041D48F35}"/>
              </a:ext>
            </a:extLst>
          </p:cNvPr>
          <p:cNvSpPr txBox="1"/>
          <p:nvPr/>
        </p:nvSpPr>
        <p:spPr>
          <a:xfrm>
            <a:off x="1538803" y="5647572"/>
            <a:ext cx="5298440" cy="197485"/>
          </a:xfrm>
          <a:prstGeom prst="rect">
            <a:avLst/>
          </a:prstGeom>
        </p:spPr>
        <p:txBody>
          <a:bodyPr vert="horz" wrap="square" lIns="0" tIns="15875" rIns="0" bIns="0" rtlCol="0">
            <a:spAutoFit/>
          </a:bodyPr>
          <a:lstStyle/>
          <a:p>
            <a:pPr marL="12700">
              <a:lnSpc>
                <a:spcPct val="100000"/>
              </a:lnSpc>
              <a:spcBef>
                <a:spcPts val="125"/>
              </a:spcBef>
              <a:tabLst>
                <a:tab pos="831215" algn="l"/>
                <a:tab pos="1651635" algn="l"/>
                <a:tab pos="2470150" algn="l"/>
                <a:tab pos="3289300" algn="l"/>
                <a:tab pos="4109720" algn="l"/>
                <a:tab pos="4928235" algn="l"/>
              </a:tabLst>
            </a:pPr>
            <a:r>
              <a:rPr sz="1100" spc="-20" dirty="0">
                <a:latin typeface="Meiryo UI"/>
                <a:cs typeface="Meiryo UI"/>
              </a:rPr>
              <a:t>1970</a:t>
            </a:r>
            <a:r>
              <a:rPr sz="1100" dirty="0">
                <a:latin typeface="Meiryo UI"/>
                <a:cs typeface="Meiryo UI"/>
              </a:rPr>
              <a:t>	</a:t>
            </a:r>
            <a:r>
              <a:rPr sz="1100" spc="-20" dirty="0">
                <a:latin typeface="Meiryo UI"/>
                <a:cs typeface="Meiryo UI"/>
              </a:rPr>
              <a:t>1975</a:t>
            </a:r>
            <a:r>
              <a:rPr sz="1100" dirty="0">
                <a:latin typeface="Meiryo UI"/>
                <a:cs typeface="Meiryo UI"/>
              </a:rPr>
              <a:t>	</a:t>
            </a:r>
            <a:r>
              <a:rPr sz="1100" spc="-20" dirty="0">
                <a:latin typeface="Meiryo UI"/>
                <a:cs typeface="Meiryo UI"/>
              </a:rPr>
              <a:t>1980</a:t>
            </a:r>
            <a:r>
              <a:rPr sz="1100" dirty="0">
                <a:latin typeface="Meiryo UI"/>
                <a:cs typeface="Meiryo UI"/>
              </a:rPr>
              <a:t>	</a:t>
            </a:r>
            <a:r>
              <a:rPr sz="1100" spc="-20" dirty="0">
                <a:latin typeface="Meiryo UI"/>
                <a:cs typeface="Meiryo UI"/>
              </a:rPr>
              <a:t>1985</a:t>
            </a:r>
            <a:r>
              <a:rPr sz="1100" dirty="0">
                <a:latin typeface="Meiryo UI"/>
                <a:cs typeface="Meiryo UI"/>
              </a:rPr>
              <a:t>	</a:t>
            </a:r>
            <a:r>
              <a:rPr sz="1100" spc="-20" dirty="0">
                <a:latin typeface="Meiryo UI"/>
                <a:cs typeface="Meiryo UI"/>
              </a:rPr>
              <a:t>1990</a:t>
            </a:r>
            <a:r>
              <a:rPr sz="1100" dirty="0">
                <a:latin typeface="Meiryo UI"/>
                <a:cs typeface="Meiryo UI"/>
              </a:rPr>
              <a:t>	</a:t>
            </a:r>
            <a:r>
              <a:rPr sz="1100" spc="-20" dirty="0">
                <a:latin typeface="Meiryo UI"/>
                <a:cs typeface="Meiryo UI"/>
              </a:rPr>
              <a:t>1995</a:t>
            </a:r>
            <a:r>
              <a:rPr sz="1100" dirty="0">
                <a:latin typeface="Meiryo UI"/>
                <a:cs typeface="Meiryo UI"/>
              </a:rPr>
              <a:t>	</a:t>
            </a:r>
            <a:r>
              <a:rPr sz="1100" spc="-20" dirty="0">
                <a:latin typeface="Meiryo UI"/>
                <a:cs typeface="Meiryo UI"/>
              </a:rPr>
              <a:t>2000</a:t>
            </a:r>
            <a:endParaRPr sz="1100">
              <a:latin typeface="Meiryo UI"/>
              <a:cs typeface="Meiryo UI"/>
            </a:endParaRPr>
          </a:p>
        </p:txBody>
      </p:sp>
      <p:sp>
        <p:nvSpPr>
          <p:cNvPr id="263" name="object 51">
            <a:extLst>
              <a:ext uri="{FF2B5EF4-FFF2-40B4-BE49-F238E27FC236}">
                <a16:creationId xmlns:a16="http://schemas.microsoft.com/office/drawing/2014/main" id="{87006E45-9005-22AF-2CB0-5401072106D4}"/>
              </a:ext>
            </a:extLst>
          </p:cNvPr>
          <p:cNvSpPr txBox="1"/>
          <p:nvPr/>
        </p:nvSpPr>
        <p:spPr>
          <a:xfrm>
            <a:off x="7273666" y="5647572"/>
            <a:ext cx="38354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2005</a:t>
            </a:r>
            <a:endParaRPr sz="1100">
              <a:latin typeface="Meiryo UI"/>
              <a:cs typeface="Meiryo UI"/>
            </a:endParaRPr>
          </a:p>
        </p:txBody>
      </p:sp>
      <p:sp>
        <p:nvSpPr>
          <p:cNvPr id="264" name="object 52">
            <a:extLst>
              <a:ext uri="{FF2B5EF4-FFF2-40B4-BE49-F238E27FC236}">
                <a16:creationId xmlns:a16="http://schemas.microsoft.com/office/drawing/2014/main" id="{EA60244F-DCAA-72CF-A606-C3E84ED3C3F1}"/>
              </a:ext>
            </a:extLst>
          </p:cNvPr>
          <p:cNvSpPr txBox="1"/>
          <p:nvPr/>
        </p:nvSpPr>
        <p:spPr>
          <a:xfrm>
            <a:off x="8093954" y="5647572"/>
            <a:ext cx="38227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2010</a:t>
            </a:r>
            <a:endParaRPr sz="1100">
              <a:latin typeface="Meiryo UI"/>
              <a:cs typeface="Meiryo UI"/>
            </a:endParaRPr>
          </a:p>
        </p:txBody>
      </p:sp>
      <p:sp>
        <p:nvSpPr>
          <p:cNvPr id="265" name="object 53">
            <a:extLst>
              <a:ext uri="{FF2B5EF4-FFF2-40B4-BE49-F238E27FC236}">
                <a16:creationId xmlns:a16="http://schemas.microsoft.com/office/drawing/2014/main" id="{B63D2FA8-97C6-84C6-8CC8-08DBD86B47A4}"/>
              </a:ext>
            </a:extLst>
          </p:cNvPr>
          <p:cNvSpPr txBox="1"/>
          <p:nvPr/>
        </p:nvSpPr>
        <p:spPr>
          <a:xfrm>
            <a:off x="8912811" y="5647572"/>
            <a:ext cx="38227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2015</a:t>
            </a:r>
            <a:endParaRPr sz="1100">
              <a:latin typeface="Meiryo UI"/>
              <a:cs typeface="Meiryo UI"/>
            </a:endParaRPr>
          </a:p>
        </p:txBody>
      </p:sp>
      <p:sp>
        <p:nvSpPr>
          <p:cNvPr id="266" name="object 54">
            <a:extLst>
              <a:ext uri="{FF2B5EF4-FFF2-40B4-BE49-F238E27FC236}">
                <a16:creationId xmlns:a16="http://schemas.microsoft.com/office/drawing/2014/main" id="{02EEE79F-80C3-BF47-4FFA-4FCB7C09E851}"/>
              </a:ext>
            </a:extLst>
          </p:cNvPr>
          <p:cNvSpPr txBox="1"/>
          <p:nvPr/>
        </p:nvSpPr>
        <p:spPr>
          <a:xfrm>
            <a:off x="9731668" y="5647572"/>
            <a:ext cx="38354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2020</a:t>
            </a:r>
            <a:endParaRPr sz="1100">
              <a:latin typeface="Meiryo UI"/>
              <a:cs typeface="Meiryo UI"/>
            </a:endParaRPr>
          </a:p>
        </p:txBody>
      </p:sp>
      <p:sp>
        <p:nvSpPr>
          <p:cNvPr id="267" name="object 55">
            <a:extLst>
              <a:ext uri="{FF2B5EF4-FFF2-40B4-BE49-F238E27FC236}">
                <a16:creationId xmlns:a16="http://schemas.microsoft.com/office/drawing/2014/main" id="{EA4F8A43-CEB8-6887-5068-F6AA24618BD0}"/>
              </a:ext>
            </a:extLst>
          </p:cNvPr>
          <p:cNvSpPr txBox="1"/>
          <p:nvPr/>
        </p:nvSpPr>
        <p:spPr>
          <a:xfrm>
            <a:off x="10936196" y="2780044"/>
            <a:ext cx="245110" cy="1604645"/>
          </a:xfrm>
          <a:prstGeom prst="rect">
            <a:avLst/>
          </a:prstGeom>
        </p:spPr>
        <p:txBody>
          <a:bodyPr vert="horz" wrap="square" lIns="0" tIns="55880" rIns="0" bIns="0" rtlCol="0">
            <a:spAutoFit/>
          </a:bodyPr>
          <a:lstStyle/>
          <a:p>
            <a:pPr marL="12700" marR="5080" algn="just">
              <a:lnSpc>
                <a:spcPts val="1730"/>
              </a:lnSpc>
              <a:spcBef>
                <a:spcPts val="440"/>
              </a:spcBef>
            </a:pPr>
            <a:r>
              <a:rPr sz="1700" spc="-50" dirty="0">
                <a:latin typeface="Meiryo UI"/>
                <a:cs typeface="Meiryo UI"/>
              </a:rPr>
              <a:t>合計特殊出生率</a:t>
            </a:r>
            <a:endParaRPr sz="1700">
              <a:latin typeface="Meiryo UI"/>
              <a:cs typeface="Meiryo UI"/>
            </a:endParaRPr>
          </a:p>
        </p:txBody>
      </p:sp>
      <p:sp>
        <p:nvSpPr>
          <p:cNvPr id="268" name="object 56">
            <a:extLst>
              <a:ext uri="{FF2B5EF4-FFF2-40B4-BE49-F238E27FC236}">
                <a16:creationId xmlns:a16="http://schemas.microsoft.com/office/drawing/2014/main" id="{35B0AACD-0CD2-B9C4-2B5F-F72A28327473}"/>
              </a:ext>
            </a:extLst>
          </p:cNvPr>
          <p:cNvSpPr txBox="1"/>
          <p:nvPr/>
        </p:nvSpPr>
        <p:spPr>
          <a:xfrm>
            <a:off x="789974" y="3204963"/>
            <a:ext cx="245110" cy="727710"/>
          </a:xfrm>
          <a:prstGeom prst="rect">
            <a:avLst/>
          </a:prstGeom>
        </p:spPr>
        <p:txBody>
          <a:bodyPr vert="horz" wrap="square" lIns="0" tIns="55880" rIns="0" bIns="0" rtlCol="0">
            <a:spAutoFit/>
          </a:bodyPr>
          <a:lstStyle/>
          <a:p>
            <a:pPr marL="12700" marR="5080" algn="just">
              <a:lnSpc>
                <a:spcPts val="1730"/>
              </a:lnSpc>
              <a:spcBef>
                <a:spcPts val="440"/>
              </a:spcBef>
            </a:pPr>
            <a:r>
              <a:rPr sz="1700" spc="-50" dirty="0">
                <a:latin typeface="Meiryo UI"/>
                <a:cs typeface="Meiryo UI"/>
              </a:rPr>
              <a:t>出生数</a:t>
            </a:r>
            <a:endParaRPr sz="1700">
              <a:latin typeface="Meiryo UI"/>
              <a:cs typeface="Meiryo UI"/>
            </a:endParaRPr>
          </a:p>
        </p:txBody>
      </p:sp>
      <p:sp>
        <p:nvSpPr>
          <p:cNvPr id="269" name="object 57">
            <a:extLst>
              <a:ext uri="{FF2B5EF4-FFF2-40B4-BE49-F238E27FC236}">
                <a16:creationId xmlns:a16="http://schemas.microsoft.com/office/drawing/2014/main" id="{63CB5180-821D-7EAC-624A-430A54B5053D}"/>
              </a:ext>
            </a:extLst>
          </p:cNvPr>
          <p:cNvSpPr txBox="1"/>
          <p:nvPr/>
        </p:nvSpPr>
        <p:spPr>
          <a:xfrm>
            <a:off x="1107251" y="1397762"/>
            <a:ext cx="1950720" cy="223520"/>
          </a:xfrm>
          <a:prstGeom prst="rect">
            <a:avLst/>
          </a:prstGeom>
        </p:spPr>
        <p:txBody>
          <a:bodyPr vert="horz" wrap="square" lIns="0" tIns="12065" rIns="0" bIns="0" rtlCol="0">
            <a:spAutoFit/>
          </a:bodyPr>
          <a:lstStyle/>
          <a:p>
            <a:pPr marL="12700">
              <a:lnSpc>
                <a:spcPct val="100000"/>
              </a:lnSpc>
              <a:spcBef>
                <a:spcPts val="95"/>
              </a:spcBef>
            </a:pPr>
            <a:r>
              <a:rPr sz="1725" baseline="2415" dirty="0">
                <a:latin typeface="Meiryo UI"/>
                <a:cs typeface="Meiryo UI"/>
              </a:rPr>
              <a:t>（万人）</a:t>
            </a:r>
            <a:r>
              <a:rPr sz="1725" spc="277" baseline="2415" dirty="0">
                <a:latin typeface="Meiryo UI"/>
                <a:cs typeface="Meiryo UI"/>
              </a:rPr>
              <a:t> </a:t>
            </a:r>
            <a:r>
              <a:rPr sz="1300" spc="-35" dirty="0">
                <a:latin typeface="Meiryo UI"/>
                <a:cs typeface="Meiryo UI"/>
              </a:rPr>
              <a:t>第２次ベビーブーム</a:t>
            </a:r>
            <a:endParaRPr sz="1300">
              <a:latin typeface="Meiryo UI"/>
              <a:cs typeface="Meiryo UI"/>
            </a:endParaRPr>
          </a:p>
        </p:txBody>
      </p:sp>
      <p:sp>
        <p:nvSpPr>
          <p:cNvPr id="270" name="object 58">
            <a:extLst>
              <a:ext uri="{FF2B5EF4-FFF2-40B4-BE49-F238E27FC236}">
                <a16:creationId xmlns:a16="http://schemas.microsoft.com/office/drawing/2014/main" id="{0DF7CAFB-3A7A-E86C-0856-C282C30A881A}"/>
              </a:ext>
            </a:extLst>
          </p:cNvPr>
          <p:cNvSpPr txBox="1"/>
          <p:nvPr/>
        </p:nvSpPr>
        <p:spPr>
          <a:xfrm>
            <a:off x="10227523" y="5677912"/>
            <a:ext cx="176530" cy="207010"/>
          </a:xfrm>
          <a:prstGeom prst="rect">
            <a:avLst/>
          </a:prstGeom>
        </p:spPr>
        <p:txBody>
          <a:bodyPr vert="horz" wrap="square" lIns="0" tIns="17780" rIns="0" bIns="0" rtlCol="0">
            <a:spAutoFit/>
          </a:bodyPr>
          <a:lstStyle/>
          <a:p>
            <a:pPr marL="12700">
              <a:lnSpc>
                <a:spcPct val="100000"/>
              </a:lnSpc>
              <a:spcBef>
                <a:spcPts val="140"/>
              </a:spcBef>
            </a:pPr>
            <a:r>
              <a:rPr sz="1150" spc="35" dirty="0">
                <a:latin typeface="Meiryo UI"/>
                <a:cs typeface="Meiryo UI"/>
              </a:rPr>
              <a:t>年</a:t>
            </a:r>
            <a:endParaRPr sz="1150">
              <a:latin typeface="Meiryo UI"/>
              <a:cs typeface="Meiryo UI"/>
            </a:endParaRPr>
          </a:p>
        </p:txBody>
      </p:sp>
      <p:sp>
        <p:nvSpPr>
          <p:cNvPr id="271" name="object 59">
            <a:extLst>
              <a:ext uri="{FF2B5EF4-FFF2-40B4-BE49-F238E27FC236}">
                <a16:creationId xmlns:a16="http://schemas.microsoft.com/office/drawing/2014/main" id="{DCF2D619-A9BD-83A0-FAC3-9477AEE02526}"/>
              </a:ext>
            </a:extLst>
          </p:cNvPr>
          <p:cNvSpPr txBox="1"/>
          <p:nvPr/>
        </p:nvSpPr>
        <p:spPr>
          <a:xfrm>
            <a:off x="9102097" y="1728305"/>
            <a:ext cx="1028065" cy="458470"/>
          </a:xfrm>
          <a:prstGeom prst="rect">
            <a:avLst/>
          </a:prstGeom>
        </p:spPr>
        <p:txBody>
          <a:bodyPr vert="horz" wrap="square" lIns="0" tIns="60325" rIns="0" bIns="0" rtlCol="0">
            <a:spAutoFit/>
          </a:bodyPr>
          <a:lstStyle/>
          <a:p>
            <a:pPr marL="12700">
              <a:lnSpc>
                <a:spcPct val="100000"/>
              </a:lnSpc>
              <a:spcBef>
                <a:spcPts val="475"/>
              </a:spcBef>
            </a:pPr>
            <a:r>
              <a:rPr sz="1100" spc="-20" dirty="0">
                <a:latin typeface="Meiryo UI"/>
                <a:cs typeface="Meiryo UI"/>
              </a:rPr>
              <a:t>出生数</a:t>
            </a:r>
            <a:endParaRPr sz="1100">
              <a:latin typeface="Meiryo UI"/>
              <a:cs typeface="Meiryo UI"/>
            </a:endParaRPr>
          </a:p>
          <a:p>
            <a:pPr marL="12700">
              <a:lnSpc>
                <a:spcPct val="100000"/>
              </a:lnSpc>
              <a:spcBef>
                <a:spcPts val="385"/>
              </a:spcBef>
            </a:pPr>
            <a:r>
              <a:rPr sz="1100" spc="-10" dirty="0">
                <a:latin typeface="Meiryo UI"/>
                <a:cs typeface="Meiryo UI"/>
              </a:rPr>
              <a:t>合計特殊出生率</a:t>
            </a:r>
            <a:endParaRPr sz="1100">
              <a:latin typeface="Meiryo UI"/>
              <a:cs typeface="Meiryo UI"/>
            </a:endParaRPr>
          </a:p>
        </p:txBody>
      </p:sp>
      <p:sp>
        <p:nvSpPr>
          <p:cNvPr id="272" name="object 60">
            <a:extLst>
              <a:ext uri="{FF2B5EF4-FFF2-40B4-BE49-F238E27FC236}">
                <a16:creationId xmlns:a16="http://schemas.microsoft.com/office/drawing/2014/main" id="{EEF2B63A-E557-C818-B692-8FA9C5B79D4D}"/>
              </a:ext>
            </a:extLst>
          </p:cNvPr>
          <p:cNvSpPr txBox="1"/>
          <p:nvPr/>
        </p:nvSpPr>
        <p:spPr>
          <a:xfrm>
            <a:off x="4636807" y="2908011"/>
            <a:ext cx="81534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1.57</a:t>
            </a:r>
            <a:r>
              <a:rPr sz="1300" spc="-35" dirty="0">
                <a:latin typeface="Meiryo UI"/>
                <a:cs typeface="Meiryo UI"/>
              </a:rPr>
              <a:t>ショック</a:t>
            </a:r>
            <a:endParaRPr sz="1300">
              <a:latin typeface="Meiryo UI"/>
              <a:cs typeface="Meiryo UI"/>
            </a:endParaRPr>
          </a:p>
        </p:txBody>
      </p:sp>
      <p:sp>
        <p:nvSpPr>
          <p:cNvPr id="273" name="object 61">
            <a:extLst>
              <a:ext uri="{FF2B5EF4-FFF2-40B4-BE49-F238E27FC236}">
                <a16:creationId xmlns:a16="http://schemas.microsoft.com/office/drawing/2014/main" id="{0B3194B6-037C-5306-0D50-ADADD2C97538}"/>
              </a:ext>
            </a:extLst>
          </p:cNvPr>
          <p:cNvSpPr txBox="1"/>
          <p:nvPr/>
        </p:nvSpPr>
        <p:spPr>
          <a:xfrm>
            <a:off x="4549930" y="2126205"/>
            <a:ext cx="113347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1994年12</a:t>
            </a:r>
            <a:r>
              <a:rPr sz="1300" spc="330" dirty="0">
                <a:latin typeface="Meiryo UI"/>
                <a:cs typeface="Meiryo UI"/>
              </a:rPr>
              <a:t>月:</a:t>
            </a:r>
            <a:endParaRPr sz="1300">
              <a:latin typeface="Meiryo UI"/>
              <a:cs typeface="Meiryo UI"/>
            </a:endParaRPr>
          </a:p>
        </p:txBody>
      </p:sp>
      <p:sp>
        <p:nvSpPr>
          <p:cNvPr id="274" name="object 62">
            <a:extLst>
              <a:ext uri="{FF2B5EF4-FFF2-40B4-BE49-F238E27FC236}">
                <a16:creationId xmlns:a16="http://schemas.microsoft.com/office/drawing/2014/main" id="{6AD1C61F-183B-5982-E12B-355986959105}"/>
              </a:ext>
            </a:extLst>
          </p:cNvPr>
          <p:cNvSpPr txBox="1"/>
          <p:nvPr/>
        </p:nvSpPr>
        <p:spPr>
          <a:xfrm>
            <a:off x="4659768" y="2318441"/>
            <a:ext cx="1400175" cy="223520"/>
          </a:xfrm>
          <a:prstGeom prst="rect">
            <a:avLst/>
          </a:prstGeom>
        </p:spPr>
        <p:txBody>
          <a:bodyPr vert="horz" wrap="square" lIns="0" tIns="12065" rIns="0" bIns="0" rtlCol="0">
            <a:spAutoFit/>
          </a:bodyPr>
          <a:lstStyle/>
          <a:p>
            <a:pPr marL="12700">
              <a:lnSpc>
                <a:spcPct val="100000"/>
              </a:lnSpc>
              <a:spcBef>
                <a:spcPts val="95"/>
              </a:spcBef>
            </a:pPr>
            <a:r>
              <a:rPr sz="1300" spc="-30" dirty="0">
                <a:latin typeface="Meiryo UI"/>
                <a:cs typeface="Meiryo UI"/>
              </a:rPr>
              <a:t>「エンゼルプラン」策定</a:t>
            </a:r>
            <a:endParaRPr sz="1300">
              <a:latin typeface="Meiryo UI"/>
              <a:cs typeface="Meiryo UI"/>
            </a:endParaRPr>
          </a:p>
        </p:txBody>
      </p:sp>
      <p:sp>
        <p:nvSpPr>
          <p:cNvPr id="275" name="object 63">
            <a:extLst>
              <a:ext uri="{FF2B5EF4-FFF2-40B4-BE49-F238E27FC236}">
                <a16:creationId xmlns:a16="http://schemas.microsoft.com/office/drawing/2014/main" id="{E9F3CBEA-FF5C-6A49-2CFB-C6327C8C8430}"/>
              </a:ext>
            </a:extLst>
          </p:cNvPr>
          <p:cNvSpPr txBox="1"/>
          <p:nvPr/>
        </p:nvSpPr>
        <p:spPr>
          <a:xfrm>
            <a:off x="4549930" y="2510758"/>
            <a:ext cx="2081530"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Meiryo UI"/>
                <a:cs typeface="Meiryo UI"/>
              </a:rPr>
              <a:t>⇒ 緊急保育対策５か年事業</a:t>
            </a:r>
            <a:endParaRPr sz="1300">
              <a:latin typeface="Meiryo UI"/>
              <a:cs typeface="Meiryo UI"/>
            </a:endParaRPr>
          </a:p>
        </p:txBody>
      </p:sp>
      <p:sp>
        <p:nvSpPr>
          <p:cNvPr id="276" name="object 64">
            <a:extLst>
              <a:ext uri="{FF2B5EF4-FFF2-40B4-BE49-F238E27FC236}">
                <a16:creationId xmlns:a16="http://schemas.microsoft.com/office/drawing/2014/main" id="{FFAA074E-FAFF-BF67-A0A7-9A3BC2ADB682}"/>
              </a:ext>
            </a:extLst>
          </p:cNvPr>
          <p:cNvSpPr txBox="1"/>
          <p:nvPr/>
        </p:nvSpPr>
        <p:spPr>
          <a:xfrm>
            <a:off x="6582985" y="1850387"/>
            <a:ext cx="1948180" cy="415925"/>
          </a:xfrm>
          <a:prstGeom prst="rect">
            <a:avLst/>
          </a:prstGeom>
        </p:spPr>
        <p:txBody>
          <a:bodyPr vert="horz" wrap="square" lIns="0" tIns="12065" rIns="0" bIns="0" rtlCol="0">
            <a:spAutoFit/>
          </a:bodyPr>
          <a:lstStyle/>
          <a:p>
            <a:pPr marL="12700">
              <a:lnSpc>
                <a:spcPts val="1535"/>
              </a:lnSpc>
              <a:spcBef>
                <a:spcPts val="95"/>
              </a:spcBef>
            </a:pPr>
            <a:r>
              <a:rPr sz="1300" spc="-20" dirty="0">
                <a:latin typeface="Meiryo UI"/>
                <a:cs typeface="Meiryo UI"/>
              </a:rPr>
              <a:t>2003</a:t>
            </a:r>
            <a:r>
              <a:rPr sz="1300" spc="330" dirty="0">
                <a:latin typeface="Meiryo UI"/>
                <a:cs typeface="Meiryo UI"/>
              </a:rPr>
              <a:t>年:</a:t>
            </a:r>
            <a:endParaRPr sz="1300">
              <a:latin typeface="Meiryo UI"/>
              <a:cs typeface="Meiryo UI"/>
            </a:endParaRPr>
          </a:p>
          <a:p>
            <a:pPr marL="121920">
              <a:lnSpc>
                <a:spcPts val="1535"/>
              </a:lnSpc>
            </a:pPr>
            <a:r>
              <a:rPr sz="1300" spc="-25" dirty="0">
                <a:latin typeface="Meiryo UI"/>
                <a:cs typeface="Meiryo UI"/>
              </a:rPr>
              <a:t>「少子化対策基本法」施行</a:t>
            </a:r>
            <a:endParaRPr sz="1300">
              <a:latin typeface="Meiryo UI"/>
              <a:cs typeface="Meiryo UI"/>
            </a:endParaRPr>
          </a:p>
        </p:txBody>
      </p:sp>
      <p:sp>
        <p:nvSpPr>
          <p:cNvPr id="277" name="object 65">
            <a:extLst>
              <a:ext uri="{FF2B5EF4-FFF2-40B4-BE49-F238E27FC236}">
                <a16:creationId xmlns:a16="http://schemas.microsoft.com/office/drawing/2014/main" id="{111DEEE4-A2F2-EB45-3C33-657D64B928F0}"/>
              </a:ext>
            </a:extLst>
          </p:cNvPr>
          <p:cNvSpPr txBox="1"/>
          <p:nvPr/>
        </p:nvSpPr>
        <p:spPr>
          <a:xfrm>
            <a:off x="7303167" y="2515689"/>
            <a:ext cx="103124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2005年4</a:t>
            </a:r>
            <a:r>
              <a:rPr sz="1300" spc="330" dirty="0">
                <a:latin typeface="Meiryo UI"/>
                <a:cs typeface="Meiryo UI"/>
              </a:rPr>
              <a:t>月:</a:t>
            </a:r>
            <a:endParaRPr sz="1300">
              <a:latin typeface="Meiryo UI"/>
              <a:cs typeface="Meiryo UI"/>
            </a:endParaRPr>
          </a:p>
        </p:txBody>
      </p:sp>
      <p:sp>
        <p:nvSpPr>
          <p:cNvPr id="278" name="object 66">
            <a:extLst>
              <a:ext uri="{FF2B5EF4-FFF2-40B4-BE49-F238E27FC236}">
                <a16:creationId xmlns:a16="http://schemas.microsoft.com/office/drawing/2014/main" id="{F22D66CA-5C19-EC31-3D52-6888DD41D56B}"/>
              </a:ext>
            </a:extLst>
          </p:cNvPr>
          <p:cNvSpPr txBox="1"/>
          <p:nvPr/>
        </p:nvSpPr>
        <p:spPr>
          <a:xfrm>
            <a:off x="7413005" y="2707925"/>
            <a:ext cx="1261745" cy="223520"/>
          </a:xfrm>
          <a:prstGeom prst="rect">
            <a:avLst/>
          </a:prstGeom>
        </p:spPr>
        <p:txBody>
          <a:bodyPr vert="horz" wrap="square" lIns="0" tIns="12065" rIns="0" bIns="0" rtlCol="0">
            <a:spAutoFit/>
          </a:bodyPr>
          <a:lstStyle/>
          <a:p>
            <a:pPr marL="12700">
              <a:lnSpc>
                <a:spcPct val="100000"/>
              </a:lnSpc>
              <a:spcBef>
                <a:spcPts val="95"/>
              </a:spcBef>
            </a:pPr>
            <a:r>
              <a:rPr sz="1300" spc="-25" dirty="0">
                <a:latin typeface="Meiryo UI"/>
                <a:cs typeface="Meiryo UI"/>
              </a:rPr>
              <a:t>「次世代育成支援</a:t>
            </a:r>
            <a:endParaRPr sz="1300">
              <a:latin typeface="Meiryo UI"/>
              <a:cs typeface="Meiryo UI"/>
            </a:endParaRPr>
          </a:p>
        </p:txBody>
      </p:sp>
      <p:sp>
        <p:nvSpPr>
          <p:cNvPr id="279" name="object 67">
            <a:extLst>
              <a:ext uri="{FF2B5EF4-FFF2-40B4-BE49-F238E27FC236}">
                <a16:creationId xmlns:a16="http://schemas.microsoft.com/office/drawing/2014/main" id="{77DC536D-7B80-A390-F484-EC7EFDA1205D}"/>
              </a:ext>
            </a:extLst>
          </p:cNvPr>
          <p:cNvSpPr txBox="1"/>
          <p:nvPr/>
        </p:nvSpPr>
        <p:spPr>
          <a:xfrm>
            <a:off x="7303167" y="2900162"/>
            <a:ext cx="1261745" cy="223520"/>
          </a:xfrm>
          <a:prstGeom prst="rect">
            <a:avLst/>
          </a:prstGeom>
        </p:spPr>
        <p:txBody>
          <a:bodyPr vert="horz" wrap="square" lIns="0" tIns="12065" rIns="0" bIns="0" rtlCol="0">
            <a:spAutoFit/>
          </a:bodyPr>
          <a:lstStyle/>
          <a:p>
            <a:pPr marL="12700">
              <a:lnSpc>
                <a:spcPct val="100000"/>
              </a:lnSpc>
              <a:spcBef>
                <a:spcPts val="95"/>
              </a:spcBef>
            </a:pPr>
            <a:r>
              <a:rPr sz="1300" spc="-25" dirty="0">
                <a:latin typeface="Meiryo UI"/>
                <a:cs typeface="Meiryo UI"/>
              </a:rPr>
              <a:t>対策推進法」施行</a:t>
            </a:r>
            <a:endParaRPr sz="1300">
              <a:latin typeface="Meiryo UI"/>
              <a:cs typeface="Meiryo UI"/>
            </a:endParaRPr>
          </a:p>
        </p:txBody>
      </p:sp>
      <p:sp>
        <p:nvSpPr>
          <p:cNvPr id="280" name="object 68">
            <a:extLst>
              <a:ext uri="{FF2B5EF4-FFF2-40B4-BE49-F238E27FC236}">
                <a16:creationId xmlns:a16="http://schemas.microsoft.com/office/drawing/2014/main" id="{E9F166F7-E273-00CD-6BA4-72F1FF28A067}"/>
              </a:ext>
            </a:extLst>
          </p:cNvPr>
          <p:cNvSpPr txBox="1"/>
          <p:nvPr/>
        </p:nvSpPr>
        <p:spPr>
          <a:xfrm>
            <a:off x="7949921" y="3292083"/>
            <a:ext cx="1745614" cy="415925"/>
          </a:xfrm>
          <a:prstGeom prst="rect">
            <a:avLst/>
          </a:prstGeom>
        </p:spPr>
        <p:txBody>
          <a:bodyPr vert="horz" wrap="square" lIns="0" tIns="12065" rIns="0" bIns="0" rtlCol="0">
            <a:spAutoFit/>
          </a:bodyPr>
          <a:lstStyle/>
          <a:p>
            <a:pPr marL="12700">
              <a:lnSpc>
                <a:spcPts val="1535"/>
              </a:lnSpc>
              <a:spcBef>
                <a:spcPts val="95"/>
              </a:spcBef>
            </a:pPr>
            <a:r>
              <a:rPr sz="1300" spc="-20" dirty="0">
                <a:latin typeface="Meiryo UI"/>
                <a:cs typeface="Meiryo UI"/>
              </a:rPr>
              <a:t>2012</a:t>
            </a:r>
            <a:r>
              <a:rPr sz="1300" spc="330" dirty="0">
                <a:latin typeface="Meiryo UI"/>
                <a:cs typeface="Meiryo UI"/>
              </a:rPr>
              <a:t>年:</a:t>
            </a:r>
            <a:endParaRPr sz="1300">
              <a:latin typeface="Meiryo UI"/>
              <a:cs typeface="Meiryo UI"/>
            </a:endParaRPr>
          </a:p>
          <a:p>
            <a:pPr marL="12700">
              <a:lnSpc>
                <a:spcPts val="1535"/>
              </a:lnSpc>
            </a:pPr>
            <a:r>
              <a:rPr sz="1300" spc="-35" dirty="0">
                <a:latin typeface="Meiryo UI"/>
                <a:cs typeface="Meiryo UI"/>
              </a:rPr>
              <a:t>社会保障と税の一体改革</a:t>
            </a:r>
            <a:endParaRPr sz="1300">
              <a:latin typeface="Meiryo UI"/>
              <a:cs typeface="Meiryo UI"/>
            </a:endParaRPr>
          </a:p>
        </p:txBody>
      </p:sp>
    </p:spTree>
    <p:extLst>
      <p:ext uri="{BB962C8B-B14F-4D97-AF65-F5344CB8AC3E}">
        <p14:creationId xmlns:p14="http://schemas.microsoft.com/office/powerpoint/2010/main" val="1254447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出生数の推計と実績</a:t>
            </a:r>
            <a:endParaRPr kumimoji="1" lang="ja-JP" altLang="en-US" sz="2400" b="1" dirty="0">
              <a:latin typeface="BIZ UDPゴシック" panose="020B0400000000000000" pitchFamily="50" charset="-128"/>
              <a:ea typeface="BIZ UDPゴシック" panose="020B0400000000000000" pitchFamily="50" charset="-128"/>
            </a:endParaRPr>
          </a:p>
        </p:txBody>
      </p:sp>
      <p:grpSp>
        <p:nvGrpSpPr>
          <p:cNvPr id="2" name="object 2">
            <a:extLst>
              <a:ext uri="{FF2B5EF4-FFF2-40B4-BE49-F238E27FC236}">
                <a16:creationId xmlns:a16="http://schemas.microsoft.com/office/drawing/2014/main" id="{E34AD010-6B47-29EB-8B62-6ED2EB694662}"/>
              </a:ext>
            </a:extLst>
          </p:cNvPr>
          <p:cNvGrpSpPr/>
          <p:nvPr/>
        </p:nvGrpSpPr>
        <p:grpSpPr>
          <a:xfrm>
            <a:off x="1236712" y="1428936"/>
            <a:ext cx="8787765" cy="3740150"/>
            <a:chOff x="1056830" y="1443926"/>
            <a:chExt cx="8787765" cy="3740150"/>
          </a:xfrm>
        </p:grpSpPr>
        <p:sp>
          <p:nvSpPr>
            <p:cNvPr id="170" name="object 3">
              <a:extLst>
                <a:ext uri="{FF2B5EF4-FFF2-40B4-BE49-F238E27FC236}">
                  <a16:creationId xmlns:a16="http://schemas.microsoft.com/office/drawing/2014/main" id="{66DF1B33-9F81-4523-8192-3553B27CD133}"/>
                </a:ext>
              </a:extLst>
            </p:cNvPr>
            <p:cNvSpPr/>
            <p:nvPr/>
          </p:nvSpPr>
          <p:spPr>
            <a:xfrm>
              <a:off x="1115567" y="1449323"/>
              <a:ext cx="0" cy="3676015"/>
            </a:xfrm>
            <a:custGeom>
              <a:avLst/>
              <a:gdLst/>
              <a:ahLst/>
              <a:cxnLst/>
              <a:rect l="l" t="t" r="r" b="b"/>
              <a:pathLst>
                <a:path h="3676015">
                  <a:moveTo>
                    <a:pt x="0" y="3675888"/>
                  </a:moveTo>
                  <a:lnTo>
                    <a:pt x="0" y="0"/>
                  </a:lnTo>
                </a:path>
              </a:pathLst>
            </a:custGeom>
            <a:ln w="10668">
              <a:solidFill>
                <a:srgbClr val="000000"/>
              </a:solidFill>
            </a:ln>
          </p:spPr>
          <p:txBody>
            <a:bodyPr wrap="square" lIns="0" tIns="0" rIns="0" bIns="0" rtlCol="0"/>
            <a:lstStyle/>
            <a:p>
              <a:endParaRPr/>
            </a:p>
          </p:txBody>
        </p:sp>
        <p:sp>
          <p:nvSpPr>
            <p:cNvPr id="172" name="object 4">
              <a:extLst>
                <a:ext uri="{FF2B5EF4-FFF2-40B4-BE49-F238E27FC236}">
                  <a16:creationId xmlns:a16="http://schemas.microsoft.com/office/drawing/2014/main" id="{32EF1143-E7CC-EDAA-C763-E10F0D7D05F4}"/>
                </a:ext>
              </a:extLst>
            </p:cNvPr>
            <p:cNvSpPr/>
            <p:nvPr/>
          </p:nvSpPr>
          <p:spPr>
            <a:xfrm>
              <a:off x="1062227" y="1449324"/>
              <a:ext cx="53340" cy="3676015"/>
            </a:xfrm>
            <a:custGeom>
              <a:avLst/>
              <a:gdLst/>
              <a:ahLst/>
              <a:cxnLst/>
              <a:rect l="l" t="t" r="r" b="b"/>
              <a:pathLst>
                <a:path w="53340" h="3676015">
                  <a:moveTo>
                    <a:pt x="0" y="3675887"/>
                  </a:moveTo>
                  <a:lnTo>
                    <a:pt x="53339" y="3675887"/>
                  </a:lnTo>
                </a:path>
                <a:path w="53340" h="3676015">
                  <a:moveTo>
                    <a:pt x="0" y="3063239"/>
                  </a:moveTo>
                  <a:lnTo>
                    <a:pt x="53339" y="3063239"/>
                  </a:lnTo>
                </a:path>
                <a:path w="53340" h="3676015">
                  <a:moveTo>
                    <a:pt x="0" y="2450591"/>
                  </a:moveTo>
                  <a:lnTo>
                    <a:pt x="53339" y="2450591"/>
                  </a:lnTo>
                </a:path>
                <a:path w="53340" h="3676015">
                  <a:moveTo>
                    <a:pt x="0" y="1837943"/>
                  </a:moveTo>
                  <a:lnTo>
                    <a:pt x="53339" y="1837943"/>
                  </a:lnTo>
                </a:path>
                <a:path w="53340" h="3676015">
                  <a:moveTo>
                    <a:pt x="0" y="1225295"/>
                  </a:moveTo>
                  <a:lnTo>
                    <a:pt x="53339" y="1225295"/>
                  </a:lnTo>
                </a:path>
                <a:path w="53340" h="3676015">
                  <a:moveTo>
                    <a:pt x="0" y="612647"/>
                  </a:moveTo>
                  <a:lnTo>
                    <a:pt x="53339" y="612647"/>
                  </a:lnTo>
                </a:path>
                <a:path w="53340" h="3676015">
                  <a:moveTo>
                    <a:pt x="0" y="0"/>
                  </a:moveTo>
                  <a:lnTo>
                    <a:pt x="53339" y="0"/>
                  </a:lnTo>
                </a:path>
              </a:pathLst>
            </a:custGeom>
            <a:ln w="10668">
              <a:solidFill>
                <a:srgbClr val="000000"/>
              </a:solidFill>
            </a:ln>
          </p:spPr>
          <p:txBody>
            <a:bodyPr wrap="square" lIns="0" tIns="0" rIns="0" bIns="0" rtlCol="0"/>
            <a:lstStyle/>
            <a:p>
              <a:endParaRPr/>
            </a:p>
          </p:txBody>
        </p:sp>
        <p:sp>
          <p:nvSpPr>
            <p:cNvPr id="173" name="object 5">
              <a:extLst>
                <a:ext uri="{FF2B5EF4-FFF2-40B4-BE49-F238E27FC236}">
                  <a16:creationId xmlns:a16="http://schemas.microsoft.com/office/drawing/2014/main" id="{9E83A8E4-838E-A59C-0AD7-DD2D8A42CF8E}"/>
                </a:ext>
              </a:extLst>
            </p:cNvPr>
            <p:cNvSpPr/>
            <p:nvPr/>
          </p:nvSpPr>
          <p:spPr>
            <a:xfrm>
              <a:off x="1115567" y="5125211"/>
              <a:ext cx="8723630" cy="53340"/>
            </a:xfrm>
            <a:custGeom>
              <a:avLst/>
              <a:gdLst/>
              <a:ahLst/>
              <a:cxnLst/>
              <a:rect l="l" t="t" r="r" b="b"/>
              <a:pathLst>
                <a:path w="8723630" h="53339">
                  <a:moveTo>
                    <a:pt x="0" y="0"/>
                  </a:moveTo>
                  <a:lnTo>
                    <a:pt x="8723376" y="0"/>
                  </a:lnTo>
                </a:path>
                <a:path w="8723630" h="53339">
                  <a:moveTo>
                    <a:pt x="0" y="0"/>
                  </a:moveTo>
                  <a:lnTo>
                    <a:pt x="0" y="53339"/>
                  </a:lnTo>
                </a:path>
                <a:path w="8723630" h="53339">
                  <a:moveTo>
                    <a:pt x="458723" y="0"/>
                  </a:moveTo>
                  <a:lnTo>
                    <a:pt x="458723" y="53339"/>
                  </a:lnTo>
                </a:path>
                <a:path w="8723630" h="53339">
                  <a:moveTo>
                    <a:pt x="917447" y="0"/>
                  </a:moveTo>
                  <a:lnTo>
                    <a:pt x="917447" y="53339"/>
                  </a:lnTo>
                </a:path>
                <a:path w="8723630" h="53339">
                  <a:moveTo>
                    <a:pt x="1376171" y="0"/>
                  </a:moveTo>
                  <a:lnTo>
                    <a:pt x="1376171" y="53339"/>
                  </a:lnTo>
                </a:path>
                <a:path w="8723630" h="53339">
                  <a:moveTo>
                    <a:pt x="1836420" y="0"/>
                  </a:moveTo>
                  <a:lnTo>
                    <a:pt x="1836420" y="53339"/>
                  </a:lnTo>
                </a:path>
                <a:path w="8723630" h="53339">
                  <a:moveTo>
                    <a:pt x="2295144" y="0"/>
                  </a:moveTo>
                  <a:lnTo>
                    <a:pt x="2295144" y="53339"/>
                  </a:lnTo>
                </a:path>
                <a:path w="8723630" h="53339">
                  <a:moveTo>
                    <a:pt x="2753868" y="0"/>
                  </a:moveTo>
                  <a:lnTo>
                    <a:pt x="2753868" y="53339"/>
                  </a:lnTo>
                </a:path>
                <a:path w="8723630" h="53339">
                  <a:moveTo>
                    <a:pt x="3214116" y="0"/>
                  </a:moveTo>
                  <a:lnTo>
                    <a:pt x="3214116" y="53339"/>
                  </a:lnTo>
                </a:path>
                <a:path w="8723630" h="53339">
                  <a:moveTo>
                    <a:pt x="3672840" y="0"/>
                  </a:moveTo>
                  <a:lnTo>
                    <a:pt x="3672840" y="53339"/>
                  </a:lnTo>
                </a:path>
                <a:path w="8723630" h="53339">
                  <a:moveTo>
                    <a:pt x="4131564" y="0"/>
                  </a:moveTo>
                  <a:lnTo>
                    <a:pt x="4131564" y="53339"/>
                  </a:lnTo>
                </a:path>
                <a:path w="8723630" h="53339">
                  <a:moveTo>
                    <a:pt x="4590288" y="0"/>
                  </a:moveTo>
                  <a:lnTo>
                    <a:pt x="4590288" y="53339"/>
                  </a:lnTo>
                </a:path>
                <a:path w="8723630" h="53339">
                  <a:moveTo>
                    <a:pt x="5050536" y="0"/>
                  </a:moveTo>
                  <a:lnTo>
                    <a:pt x="5050536" y="53339"/>
                  </a:lnTo>
                </a:path>
                <a:path w="8723630" h="53339">
                  <a:moveTo>
                    <a:pt x="5509259" y="0"/>
                  </a:moveTo>
                  <a:lnTo>
                    <a:pt x="5509259" y="53339"/>
                  </a:lnTo>
                </a:path>
                <a:path w="8723630" h="53339">
                  <a:moveTo>
                    <a:pt x="5967983" y="0"/>
                  </a:moveTo>
                  <a:lnTo>
                    <a:pt x="5967983" y="53339"/>
                  </a:lnTo>
                </a:path>
                <a:path w="8723630" h="53339">
                  <a:moveTo>
                    <a:pt x="6426708" y="0"/>
                  </a:moveTo>
                  <a:lnTo>
                    <a:pt x="6426708" y="53339"/>
                  </a:lnTo>
                </a:path>
                <a:path w="8723630" h="53339">
                  <a:moveTo>
                    <a:pt x="6888480" y="0"/>
                  </a:moveTo>
                  <a:lnTo>
                    <a:pt x="6888480" y="53339"/>
                  </a:lnTo>
                </a:path>
                <a:path w="8723630" h="53339">
                  <a:moveTo>
                    <a:pt x="7347204" y="0"/>
                  </a:moveTo>
                  <a:lnTo>
                    <a:pt x="7347204" y="53339"/>
                  </a:lnTo>
                </a:path>
                <a:path w="8723630" h="53339">
                  <a:moveTo>
                    <a:pt x="7805928" y="0"/>
                  </a:moveTo>
                  <a:lnTo>
                    <a:pt x="7805928" y="53339"/>
                  </a:lnTo>
                </a:path>
                <a:path w="8723630" h="53339">
                  <a:moveTo>
                    <a:pt x="8266176" y="0"/>
                  </a:moveTo>
                  <a:lnTo>
                    <a:pt x="8266176" y="53339"/>
                  </a:lnTo>
                </a:path>
                <a:path w="8723630" h="53339">
                  <a:moveTo>
                    <a:pt x="8723376" y="0"/>
                  </a:moveTo>
                  <a:lnTo>
                    <a:pt x="8723376" y="53339"/>
                  </a:lnTo>
                </a:path>
              </a:pathLst>
            </a:custGeom>
            <a:ln w="10668">
              <a:solidFill>
                <a:srgbClr val="000000"/>
              </a:solidFill>
            </a:ln>
          </p:spPr>
          <p:txBody>
            <a:bodyPr wrap="square" lIns="0" tIns="0" rIns="0" bIns="0" rtlCol="0"/>
            <a:lstStyle/>
            <a:p>
              <a:endParaRPr/>
            </a:p>
          </p:txBody>
        </p:sp>
        <p:pic>
          <p:nvPicPr>
            <p:cNvPr id="174" name="object 6">
              <a:extLst>
                <a:ext uri="{FF2B5EF4-FFF2-40B4-BE49-F238E27FC236}">
                  <a16:creationId xmlns:a16="http://schemas.microsoft.com/office/drawing/2014/main" id="{03701447-6C94-9971-97EA-B328DE2FA54E}"/>
                </a:ext>
              </a:extLst>
            </p:cNvPr>
            <p:cNvPicPr/>
            <p:nvPr/>
          </p:nvPicPr>
          <p:blipFill>
            <a:blip r:embed="rId2" cstate="print"/>
            <a:stretch>
              <a:fillRect/>
            </a:stretch>
          </p:blipFill>
          <p:spPr>
            <a:xfrm>
              <a:off x="1324498" y="1710070"/>
              <a:ext cx="8305657" cy="2595634"/>
            </a:xfrm>
            <a:prstGeom prst="rect">
              <a:avLst/>
            </a:prstGeom>
          </p:spPr>
        </p:pic>
        <p:sp>
          <p:nvSpPr>
            <p:cNvPr id="175" name="object 7">
              <a:extLst>
                <a:ext uri="{FF2B5EF4-FFF2-40B4-BE49-F238E27FC236}">
                  <a16:creationId xmlns:a16="http://schemas.microsoft.com/office/drawing/2014/main" id="{78CE3B8D-D056-8F15-7CB4-AE8DCA17FB50}"/>
                </a:ext>
              </a:extLst>
            </p:cNvPr>
            <p:cNvSpPr/>
            <p:nvPr/>
          </p:nvSpPr>
          <p:spPr>
            <a:xfrm>
              <a:off x="1345691" y="1728215"/>
              <a:ext cx="2295525" cy="2030095"/>
            </a:xfrm>
            <a:custGeom>
              <a:avLst/>
              <a:gdLst/>
              <a:ahLst/>
              <a:cxnLst/>
              <a:rect l="l" t="t" r="r" b="b"/>
              <a:pathLst>
                <a:path w="2295525" h="2030095">
                  <a:moveTo>
                    <a:pt x="0" y="0"/>
                  </a:moveTo>
                  <a:lnTo>
                    <a:pt x="457200" y="381000"/>
                  </a:lnTo>
                  <a:lnTo>
                    <a:pt x="917447" y="720852"/>
                  </a:lnTo>
                  <a:lnTo>
                    <a:pt x="1376171" y="1371600"/>
                  </a:lnTo>
                  <a:lnTo>
                    <a:pt x="1834895" y="1671828"/>
                  </a:lnTo>
                  <a:lnTo>
                    <a:pt x="2295144" y="2029968"/>
                  </a:lnTo>
                </a:path>
              </a:pathLst>
            </a:custGeom>
            <a:ln w="41148">
              <a:solidFill>
                <a:srgbClr val="FF0000"/>
              </a:solidFill>
            </a:ln>
          </p:spPr>
          <p:txBody>
            <a:bodyPr wrap="square" lIns="0" tIns="0" rIns="0" bIns="0" rtlCol="0"/>
            <a:lstStyle/>
            <a:p>
              <a:endParaRPr/>
            </a:p>
          </p:txBody>
        </p:sp>
        <p:pic>
          <p:nvPicPr>
            <p:cNvPr id="176" name="object 8">
              <a:extLst>
                <a:ext uri="{FF2B5EF4-FFF2-40B4-BE49-F238E27FC236}">
                  <a16:creationId xmlns:a16="http://schemas.microsoft.com/office/drawing/2014/main" id="{4D9A1756-DF69-2227-38CE-30100CE37468}"/>
                </a:ext>
              </a:extLst>
            </p:cNvPr>
            <p:cNvPicPr/>
            <p:nvPr/>
          </p:nvPicPr>
          <p:blipFill>
            <a:blip r:embed="rId3" cstate="print"/>
            <a:stretch>
              <a:fillRect/>
            </a:stretch>
          </p:blipFill>
          <p:spPr>
            <a:xfrm>
              <a:off x="1271778" y="1654301"/>
              <a:ext cx="146303" cy="146303"/>
            </a:xfrm>
            <a:prstGeom prst="rect">
              <a:avLst/>
            </a:prstGeom>
          </p:spPr>
        </p:pic>
        <p:pic>
          <p:nvPicPr>
            <p:cNvPr id="177" name="object 9">
              <a:extLst>
                <a:ext uri="{FF2B5EF4-FFF2-40B4-BE49-F238E27FC236}">
                  <a16:creationId xmlns:a16="http://schemas.microsoft.com/office/drawing/2014/main" id="{6B9F5C67-5442-BE6D-EE6F-EACFE51592F5}"/>
                </a:ext>
              </a:extLst>
            </p:cNvPr>
            <p:cNvPicPr/>
            <p:nvPr/>
          </p:nvPicPr>
          <p:blipFill>
            <a:blip r:embed="rId3" cstate="print"/>
            <a:stretch>
              <a:fillRect/>
            </a:stretch>
          </p:blipFill>
          <p:spPr>
            <a:xfrm>
              <a:off x="1730501" y="2035301"/>
              <a:ext cx="146303" cy="146303"/>
            </a:xfrm>
            <a:prstGeom prst="rect">
              <a:avLst/>
            </a:prstGeom>
          </p:spPr>
        </p:pic>
        <p:pic>
          <p:nvPicPr>
            <p:cNvPr id="178" name="object 10">
              <a:extLst>
                <a:ext uri="{FF2B5EF4-FFF2-40B4-BE49-F238E27FC236}">
                  <a16:creationId xmlns:a16="http://schemas.microsoft.com/office/drawing/2014/main" id="{EB587C40-BC92-927F-2ABE-5AF83C460E31}"/>
                </a:ext>
              </a:extLst>
            </p:cNvPr>
            <p:cNvPicPr/>
            <p:nvPr/>
          </p:nvPicPr>
          <p:blipFill>
            <a:blip r:embed="rId4" cstate="print"/>
            <a:stretch>
              <a:fillRect/>
            </a:stretch>
          </p:blipFill>
          <p:spPr>
            <a:xfrm>
              <a:off x="2189225" y="2376677"/>
              <a:ext cx="146303" cy="146303"/>
            </a:xfrm>
            <a:prstGeom prst="rect">
              <a:avLst/>
            </a:prstGeom>
          </p:spPr>
        </p:pic>
        <p:pic>
          <p:nvPicPr>
            <p:cNvPr id="179" name="object 11">
              <a:extLst>
                <a:ext uri="{FF2B5EF4-FFF2-40B4-BE49-F238E27FC236}">
                  <a16:creationId xmlns:a16="http://schemas.microsoft.com/office/drawing/2014/main" id="{397CD4AC-AACC-A0D7-36D4-670F6DAC271A}"/>
                </a:ext>
              </a:extLst>
            </p:cNvPr>
            <p:cNvPicPr/>
            <p:nvPr/>
          </p:nvPicPr>
          <p:blipFill>
            <a:blip r:embed="rId5" cstate="print"/>
            <a:stretch>
              <a:fillRect/>
            </a:stretch>
          </p:blipFill>
          <p:spPr>
            <a:xfrm>
              <a:off x="2649473" y="3027426"/>
              <a:ext cx="146303" cy="146303"/>
            </a:xfrm>
            <a:prstGeom prst="rect">
              <a:avLst/>
            </a:prstGeom>
          </p:spPr>
        </p:pic>
        <p:pic>
          <p:nvPicPr>
            <p:cNvPr id="180" name="object 12">
              <a:extLst>
                <a:ext uri="{FF2B5EF4-FFF2-40B4-BE49-F238E27FC236}">
                  <a16:creationId xmlns:a16="http://schemas.microsoft.com/office/drawing/2014/main" id="{7C566CF5-6E89-BACB-7606-07C8D5EE0D66}"/>
                </a:ext>
              </a:extLst>
            </p:cNvPr>
            <p:cNvPicPr/>
            <p:nvPr/>
          </p:nvPicPr>
          <p:blipFill>
            <a:blip r:embed="rId6" cstate="print"/>
            <a:stretch>
              <a:fillRect/>
            </a:stretch>
          </p:blipFill>
          <p:spPr>
            <a:xfrm>
              <a:off x="3108197" y="3326129"/>
              <a:ext cx="146304" cy="146303"/>
            </a:xfrm>
            <a:prstGeom prst="rect">
              <a:avLst/>
            </a:prstGeom>
          </p:spPr>
        </p:pic>
        <p:pic>
          <p:nvPicPr>
            <p:cNvPr id="181" name="object 13">
              <a:extLst>
                <a:ext uri="{FF2B5EF4-FFF2-40B4-BE49-F238E27FC236}">
                  <a16:creationId xmlns:a16="http://schemas.microsoft.com/office/drawing/2014/main" id="{111EFF19-DA77-D6CB-0104-05B25D88DB23}"/>
                </a:ext>
              </a:extLst>
            </p:cNvPr>
            <p:cNvPicPr/>
            <p:nvPr/>
          </p:nvPicPr>
          <p:blipFill>
            <a:blip r:embed="rId3" cstate="print"/>
            <a:stretch>
              <a:fillRect/>
            </a:stretch>
          </p:blipFill>
          <p:spPr>
            <a:xfrm>
              <a:off x="3566922" y="3684269"/>
              <a:ext cx="146304" cy="146303"/>
            </a:xfrm>
            <a:prstGeom prst="rect">
              <a:avLst/>
            </a:prstGeom>
          </p:spPr>
        </p:pic>
        <p:sp>
          <p:nvSpPr>
            <p:cNvPr id="182" name="object 14">
              <a:extLst>
                <a:ext uri="{FF2B5EF4-FFF2-40B4-BE49-F238E27FC236}">
                  <a16:creationId xmlns:a16="http://schemas.microsoft.com/office/drawing/2014/main" id="{5F241800-43CD-BEB5-3AF5-FF459D890E2F}"/>
                </a:ext>
              </a:extLst>
            </p:cNvPr>
            <p:cNvSpPr/>
            <p:nvPr/>
          </p:nvSpPr>
          <p:spPr>
            <a:xfrm>
              <a:off x="3624072" y="3741419"/>
              <a:ext cx="5949950" cy="1104900"/>
            </a:xfrm>
            <a:custGeom>
              <a:avLst/>
              <a:gdLst/>
              <a:ahLst/>
              <a:cxnLst/>
              <a:rect l="l" t="t" r="r" b="b"/>
              <a:pathLst>
                <a:path w="5949950" h="1104900">
                  <a:moveTo>
                    <a:pt x="79248" y="105156"/>
                  </a:moveTo>
                  <a:lnTo>
                    <a:pt x="68580" y="105156"/>
                  </a:lnTo>
                  <a:lnTo>
                    <a:pt x="64008" y="97536"/>
                  </a:lnTo>
                  <a:lnTo>
                    <a:pt x="4572" y="25908"/>
                  </a:lnTo>
                  <a:lnTo>
                    <a:pt x="0" y="19812"/>
                  </a:lnTo>
                  <a:lnTo>
                    <a:pt x="0" y="10668"/>
                  </a:lnTo>
                  <a:lnTo>
                    <a:pt x="7620" y="4572"/>
                  </a:lnTo>
                  <a:lnTo>
                    <a:pt x="13716" y="0"/>
                  </a:lnTo>
                  <a:lnTo>
                    <a:pt x="22860" y="0"/>
                  </a:lnTo>
                  <a:lnTo>
                    <a:pt x="28956" y="7620"/>
                  </a:lnTo>
                  <a:lnTo>
                    <a:pt x="86868" y="79248"/>
                  </a:lnTo>
                  <a:lnTo>
                    <a:pt x="92964" y="85344"/>
                  </a:lnTo>
                  <a:lnTo>
                    <a:pt x="91440" y="94488"/>
                  </a:lnTo>
                  <a:lnTo>
                    <a:pt x="85344" y="100584"/>
                  </a:lnTo>
                  <a:lnTo>
                    <a:pt x="79248" y="105156"/>
                  </a:lnTo>
                  <a:close/>
                </a:path>
                <a:path w="5949950" h="1104900">
                  <a:moveTo>
                    <a:pt x="210502" y="270510"/>
                  </a:moveTo>
                  <a:lnTo>
                    <a:pt x="204716" y="268843"/>
                  </a:lnTo>
                  <a:lnTo>
                    <a:pt x="199644" y="265176"/>
                  </a:lnTo>
                  <a:lnTo>
                    <a:pt x="141732" y="193548"/>
                  </a:lnTo>
                  <a:lnTo>
                    <a:pt x="135636" y="187452"/>
                  </a:lnTo>
                  <a:lnTo>
                    <a:pt x="137160" y="176784"/>
                  </a:lnTo>
                  <a:lnTo>
                    <a:pt x="143256" y="172212"/>
                  </a:lnTo>
                  <a:lnTo>
                    <a:pt x="149185" y="169021"/>
                  </a:lnTo>
                  <a:lnTo>
                    <a:pt x="155257" y="168402"/>
                  </a:lnTo>
                  <a:lnTo>
                    <a:pt x="161043" y="170068"/>
                  </a:lnTo>
                  <a:lnTo>
                    <a:pt x="166116" y="173736"/>
                  </a:lnTo>
                  <a:lnTo>
                    <a:pt x="224028" y="245364"/>
                  </a:lnTo>
                  <a:lnTo>
                    <a:pt x="230124" y="251460"/>
                  </a:lnTo>
                  <a:lnTo>
                    <a:pt x="228600" y="262128"/>
                  </a:lnTo>
                  <a:lnTo>
                    <a:pt x="222504" y="266700"/>
                  </a:lnTo>
                  <a:lnTo>
                    <a:pt x="216574" y="269890"/>
                  </a:lnTo>
                  <a:lnTo>
                    <a:pt x="210502" y="270510"/>
                  </a:lnTo>
                  <a:close/>
                </a:path>
                <a:path w="5949950" h="1104900">
                  <a:moveTo>
                    <a:pt x="352044" y="440436"/>
                  </a:moveTo>
                  <a:lnTo>
                    <a:pt x="278892" y="361188"/>
                  </a:lnTo>
                  <a:lnTo>
                    <a:pt x="275082" y="349186"/>
                  </a:lnTo>
                  <a:lnTo>
                    <a:pt x="276748" y="343400"/>
                  </a:lnTo>
                  <a:lnTo>
                    <a:pt x="280416" y="338328"/>
                  </a:lnTo>
                  <a:lnTo>
                    <a:pt x="286512" y="333756"/>
                  </a:lnTo>
                  <a:lnTo>
                    <a:pt x="297180" y="335280"/>
                  </a:lnTo>
                  <a:lnTo>
                    <a:pt x="301752" y="341376"/>
                  </a:lnTo>
                  <a:lnTo>
                    <a:pt x="361188" y="413004"/>
                  </a:lnTo>
                  <a:lnTo>
                    <a:pt x="365760" y="419100"/>
                  </a:lnTo>
                  <a:lnTo>
                    <a:pt x="365760" y="429768"/>
                  </a:lnTo>
                  <a:lnTo>
                    <a:pt x="358140" y="434340"/>
                  </a:lnTo>
                  <a:lnTo>
                    <a:pt x="352044" y="440436"/>
                  </a:lnTo>
                  <a:close/>
                </a:path>
                <a:path w="5949950" h="1104900">
                  <a:moveTo>
                    <a:pt x="490537" y="601980"/>
                  </a:moveTo>
                  <a:lnTo>
                    <a:pt x="484465" y="601884"/>
                  </a:lnTo>
                  <a:lnTo>
                    <a:pt x="478536" y="598932"/>
                  </a:lnTo>
                  <a:lnTo>
                    <a:pt x="467868" y="591312"/>
                  </a:lnTo>
                  <a:lnTo>
                    <a:pt x="466344" y="589788"/>
                  </a:lnTo>
                  <a:lnTo>
                    <a:pt x="464820" y="589788"/>
                  </a:lnTo>
                  <a:lnTo>
                    <a:pt x="464820" y="588264"/>
                  </a:lnTo>
                  <a:lnTo>
                    <a:pt x="414528" y="527304"/>
                  </a:lnTo>
                  <a:lnTo>
                    <a:pt x="409956" y="521208"/>
                  </a:lnTo>
                  <a:lnTo>
                    <a:pt x="409956" y="512064"/>
                  </a:lnTo>
                  <a:lnTo>
                    <a:pt x="417576" y="505968"/>
                  </a:lnTo>
                  <a:lnTo>
                    <a:pt x="423672" y="501396"/>
                  </a:lnTo>
                  <a:lnTo>
                    <a:pt x="432816" y="501396"/>
                  </a:lnTo>
                  <a:lnTo>
                    <a:pt x="438912" y="507492"/>
                  </a:lnTo>
                  <a:lnTo>
                    <a:pt x="485241" y="565404"/>
                  </a:lnTo>
                  <a:lnTo>
                    <a:pt x="484632" y="565404"/>
                  </a:lnTo>
                  <a:lnTo>
                    <a:pt x="487680" y="568452"/>
                  </a:lnTo>
                  <a:lnTo>
                    <a:pt x="488696" y="568452"/>
                  </a:lnTo>
                  <a:lnTo>
                    <a:pt x="496824" y="574548"/>
                  </a:lnTo>
                  <a:lnTo>
                    <a:pt x="504444" y="579120"/>
                  </a:lnTo>
                  <a:lnTo>
                    <a:pt x="505968" y="588264"/>
                  </a:lnTo>
                  <a:lnTo>
                    <a:pt x="501396" y="595884"/>
                  </a:lnTo>
                  <a:lnTo>
                    <a:pt x="496323" y="599789"/>
                  </a:lnTo>
                  <a:lnTo>
                    <a:pt x="490537" y="601980"/>
                  </a:lnTo>
                  <a:close/>
                </a:path>
                <a:path w="5949950" h="1104900">
                  <a:moveTo>
                    <a:pt x="487680" y="568452"/>
                  </a:moveTo>
                  <a:lnTo>
                    <a:pt x="484632" y="565404"/>
                  </a:lnTo>
                  <a:lnTo>
                    <a:pt x="486156" y="566547"/>
                  </a:lnTo>
                  <a:lnTo>
                    <a:pt x="487680" y="568452"/>
                  </a:lnTo>
                  <a:close/>
                </a:path>
                <a:path w="5949950" h="1104900">
                  <a:moveTo>
                    <a:pt x="486156" y="566547"/>
                  </a:moveTo>
                  <a:lnTo>
                    <a:pt x="484632" y="565404"/>
                  </a:lnTo>
                  <a:lnTo>
                    <a:pt x="485241" y="565404"/>
                  </a:lnTo>
                  <a:lnTo>
                    <a:pt x="486156" y="566547"/>
                  </a:lnTo>
                  <a:close/>
                </a:path>
                <a:path w="5949950" h="1104900">
                  <a:moveTo>
                    <a:pt x="488696" y="568452"/>
                  </a:moveTo>
                  <a:lnTo>
                    <a:pt x="487680" y="568452"/>
                  </a:lnTo>
                  <a:lnTo>
                    <a:pt x="486156" y="566547"/>
                  </a:lnTo>
                  <a:lnTo>
                    <a:pt x="488696" y="568452"/>
                  </a:lnTo>
                  <a:close/>
                </a:path>
                <a:path w="5949950" h="1104900">
                  <a:moveTo>
                    <a:pt x="661416" y="729996"/>
                  </a:moveTo>
                  <a:lnTo>
                    <a:pt x="655320" y="725424"/>
                  </a:lnTo>
                  <a:lnTo>
                    <a:pt x="579120" y="670560"/>
                  </a:lnTo>
                  <a:lnTo>
                    <a:pt x="573024" y="665988"/>
                  </a:lnTo>
                  <a:lnTo>
                    <a:pt x="571500" y="656844"/>
                  </a:lnTo>
                  <a:lnTo>
                    <a:pt x="576072" y="649224"/>
                  </a:lnTo>
                  <a:lnTo>
                    <a:pt x="580644" y="643128"/>
                  </a:lnTo>
                  <a:lnTo>
                    <a:pt x="589788" y="641604"/>
                  </a:lnTo>
                  <a:lnTo>
                    <a:pt x="597408" y="646176"/>
                  </a:lnTo>
                  <a:lnTo>
                    <a:pt x="672084" y="699516"/>
                  </a:lnTo>
                  <a:lnTo>
                    <a:pt x="679704" y="704088"/>
                  </a:lnTo>
                  <a:lnTo>
                    <a:pt x="681228" y="714756"/>
                  </a:lnTo>
                  <a:lnTo>
                    <a:pt x="676656" y="720852"/>
                  </a:lnTo>
                  <a:lnTo>
                    <a:pt x="672084" y="728472"/>
                  </a:lnTo>
                  <a:lnTo>
                    <a:pt x="661416" y="729996"/>
                  </a:lnTo>
                  <a:close/>
                </a:path>
                <a:path w="5949950" h="1104900">
                  <a:moveTo>
                    <a:pt x="836676" y="854964"/>
                  </a:moveTo>
                  <a:lnTo>
                    <a:pt x="830580" y="850392"/>
                  </a:lnTo>
                  <a:lnTo>
                    <a:pt x="755904" y="797052"/>
                  </a:lnTo>
                  <a:lnTo>
                    <a:pt x="748284" y="790956"/>
                  </a:lnTo>
                  <a:lnTo>
                    <a:pt x="746760" y="781812"/>
                  </a:lnTo>
                  <a:lnTo>
                    <a:pt x="751332" y="775716"/>
                  </a:lnTo>
                  <a:lnTo>
                    <a:pt x="755904" y="768096"/>
                  </a:lnTo>
                  <a:lnTo>
                    <a:pt x="766572" y="766572"/>
                  </a:lnTo>
                  <a:lnTo>
                    <a:pt x="772668" y="771144"/>
                  </a:lnTo>
                  <a:lnTo>
                    <a:pt x="848868" y="824484"/>
                  </a:lnTo>
                  <a:lnTo>
                    <a:pt x="852558" y="829556"/>
                  </a:lnTo>
                  <a:lnTo>
                    <a:pt x="854392" y="835342"/>
                  </a:lnTo>
                  <a:lnTo>
                    <a:pt x="854225" y="841414"/>
                  </a:lnTo>
                  <a:lnTo>
                    <a:pt x="851916" y="847344"/>
                  </a:lnTo>
                  <a:lnTo>
                    <a:pt x="847344" y="853440"/>
                  </a:lnTo>
                  <a:lnTo>
                    <a:pt x="836676" y="854964"/>
                  </a:lnTo>
                  <a:close/>
                </a:path>
                <a:path w="5949950" h="1104900">
                  <a:moveTo>
                    <a:pt x="938784" y="920496"/>
                  </a:moveTo>
                  <a:lnTo>
                    <a:pt x="929640" y="917448"/>
                  </a:lnTo>
                  <a:lnTo>
                    <a:pt x="923544" y="902208"/>
                  </a:lnTo>
                  <a:lnTo>
                    <a:pt x="926592" y="893064"/>
                  </a:lnTo>
                  <a:lnTo>
                    <a:pt x="934212" y="890016"/>
                  </a:lnTo>
                  <a:lnTo>
                    <a:pt x="1019556" y="853440"/>
                  </a:lnTo>
                  <a:lnTo>
                    <a:pt x="1025437" y="851630"/>
                  </a:lnTo>
                  <a:lnTo>
                    <a:pt x="1031176" y="852678"/>
                  </a:lnTo>
                  <a:lnTo>
                    <a:pt x="1036058" y="856011"/>
                  </a:lnTo>
                  <a:lnTo>
                    <a:pt x="1039368" y="861060"/>
                  </a:lnTo>
                  <a:lnTo>
                    <a:pt x="1042416" y="868680"/>
                  </a:lnTo>
                  <a:lnTo>
                    <a:pt x="1039368" y="877824"/>
                  </a:lnTo>
                  <a:lnTo>
                    <a:pt x="1031748" y="880872"/>
                  </a:lnTo>
                  <a:lnTo>
                    <a:pt x="946404" y="917448"/>
                  </a:lnTo>
                  <a:lnTo>
                    <a:pt x="938784" y="920496"/>
                  </a:lnTo>
                  <a:close/>
                </a:path>
                <a:path w="5949950" h="1104900">
                  <a:moveTo>
                    <a:pt x="1136904" y="835152"/>
                  </a:moveTo>
                  <a:lnTo>
                    <a:pt x="1127760" y="832104"/>
                  </a:lnTo>
                  <a:lnTo>
                    <a:pt x="1121664" y="816864"/>
                  </a:lnTo>
                  <a:lnTo>
                    <a:pt x="1124712" y="807720"/>
                  </a:lnTo>
                  <a:lnTo>
                    <a:pt x="1132332" y="803148"/>
                  </a:lnTo>
                  <a:lnTo>
                    <a:pt x="1217676" y="766572"/>
                  </a:lnTo>
                  <a:lnTo>
                    <a:pt x="1225296" y="763524"/>
                  </a:lnTo>
                  <a:lnTo>
                    <a:pt x="1234440" y="768096"/>
                  </a:lnTo>
                  <a:lnTo>
                    <a:pt x="1240536" y="783336"/>
                  </a:lnTo>
                  <a:lnTo>
                    <a:pt x="1237488" y="792480"/>
                  </a:lnTo>
                  <a:lnTo>
                    <a:pt x="1229868" y="795528"/>
                  </a:lnTo>
                  <a:lnTo>
                    <a:pt x="1144524" y="832104"/>
                  </a:lnTo>
                  <a:lnTo>
                    <a:pt x="1136904" y="835152"/>
                  </a:lnTo>
                  <a:close/>
                </a:path>
                <a:path w="5949950" h="1104900">
                  <a:moveTo>
                    <a:pt x="1335024" y="749808"/>
                  </a:moveTo>
                  <a:lnTo>
                    <a:pt x="1325880" y="746760"/>
                  </a:lnTo>
                  <a:lnTo>
                    <a:pt x="1322832" y="739140"/>
                  </a:lnTo>
                  <a:lnTo>
                    <a:pt x="1319784" y="729996"/>
                  </a:lnTo>
                  <a:lnTo>
                    <a:pt x="1322832" y="722376"/>
                  </a:lnTo>
                  <a:lnTo>
                    <a:pt x="1330452" y="717804"/>
                  </a:lnTo>
                  <a:lnTo>
                    <a:pt x="1386840" y="693420"/>
                  </a:lnTo>
                  <a:lnTo>
                    <a:pt x="1389888" y="691896"/>
                  </a:lnTo>
                  <a:lnTo>
                    <a:pt x="1392936" y="691896"/>
                  </a:lnTo>
                  <a:lnTo>
                    <a:pt x="1395984" y="693420"/>
                  </a:lnTo>
                  <a:lnTo>
                    <a:pt x="1426464" y="697992"/>
                  </a:lnTo>
                  <a:lnTo>
                    <a:pt x="1435608" y="699516"/>
                  </a:lnTo>
                  <a:lnTo>
                    <a:pt x="1440180" y="707136"/>
                  </a:lnTo>
                  <a:lnTo>
                    <a:pt x="1438656" y="716280"/>
                  </a:lnTo>
                  <a:lnTo>
                    <a:pt x="1437436" y="722376"/>
                  </a:lnTo>
                  <a:lnTo>
                    <a:pt x="1391412" y="722376"/>
                  </a:lnTo>
                  <a:lnTo>
                    <a:pt x="1397611" y="723615"/>
                  </a:lnTo>
                  <a:lnTo>
                    <a:pt x="1342644" y="746760"/>
                  </a:lnTo>
                  <a:lnTo>
                    <a:pt x="1335024" y="749808"/>
                  </a:lnTo>
                  <a:close/>
                </a:path>
                <a:path w="5949950" h="1104900">
                  <a:moveTo>
                    <a:pt x="1397611" y="723615"/>
                  </a:moveTo>
                  <a:lnTo>
                    <a:pt x="1391412" y="722376"/>
                  </a:lnTo>
                  <a:lnTo>
                    <a:pt x="1400556" y="722376"/>
                  </a:lnTo>
                  <a:lnTo>
                    <a:pt x="1397611" y="723615"/>
                  </a:lnTo>
                  <a:close/>
                </a:path>
                <a:path w="5949950" h="1104900">
                  <a:moveTo>
                    <a:pt x="1429512" y="729996"/>
                  </a:moveTo>
                  <a:lnTo>
                    <a:pt x="1397611" y="723615"/>
                  </a:lnTo>
                  <a:lnTo>
                    <a:pt x="1400556" y="722376"/>
                  </a:lnTo>
                  <a:lnTo>
                    <a:pt x="1437436" y="722376"/>
                  </a:lnTo>
                  <a:lnTo>
                    <a:pt x="1437132" y="723900"/>
                  </a:lnTo>
                  <a:lnTo>
                    <a:pt x="1429512" y="729996"/>
                  </a:lnTo>
                  <a:close/>
                </a:path>
                <a:path w="5949950" h="1104900">
                  <a:moveTo>
                    <a:pt x="1642872" y="766572"/>
                  </a:moveTo>
                  <a:lnTo>
                    <a:pt x="1542288" y="749808"/>
                  </a:lnTo>
                  <a:lnTo>
                    <a:pt x="1534668" y="748284"/>
                  </a:lnTo>
                  <a:lnTo>
                    <a:pt x="1528572" y="739140"/>
                  </a:lnTo>
                  <a:lnTo>
                    <a:pt x="1530096" y="731520"/>
                  </a:lnTo>
                  <a:lnTo>
                    <a:pt x="1531620" y="722376"/>
                  </a:lnTo>
                  <a:lnTo>
                    <a:pt x="1539240" y="717804"/>
                  </a:lnTo>
                  <a:lnTo>
                    <a:pt x="1639824" y="734568"/>
                  </a:lnTo>
                  <a:lnTo>
                    <a:pt x="1647444" y="736092"/>
                  </a:lnTo>
                  <a:lnTo>
                    <a:pt x="1653540" y="743712"/>
                  </a:lnTo>
                  <a:lnTo>
                    <a:pt x="1652016" y="752856"/>
                  </a:lnTo>
                  <a:lnTo>
                    <a:pt x="1650492" y="760476"/>
                  </a:lnTo>
                  <a:lnTo>
                    <a:pt x="1642872" y="766572"/>
                  </a:lnTo>
                  <a:close/>
                </a:path>
                <a:path w="5949950" h="1104900">
                  <a:moveTo>
                    <a:pt x="1854708" y="803148"/>
                  </a:moveTo>
                  <a:lnTo>
                    <a:pt x="1847088" y="801624"/>
                  </a:lnTo>
                  <a:lnTo>
                    <a:pt x="1746504" y="784860"/>
                  </a:lnTo>
                  <a:lnTo>
                    <a:pt x="1741932" y="775716"/>
                  </a:lnTo>
                  <a:lnTo>
                    <a:pt x="1743456" y="768096"/>
                  </a:lnTo>
                  <a:lnTo>
                    <a:pt x="1744980" y="758952"/>
                  </a:lnTo>
                  <a:lnTo>
                    <a:pt x="1752600" y="754380"/>
                  </a:lnTo>
                  <a:lnTo>
                    <a:pt x="1760220" y="755904"/>
                  </a:lnTo>
                  <a:lnTo>
                    <a:pt x="1860804" y="772668"/>
                  </a:lnTo>
                  <a:lnTo>
                    <a:pt x="1865376" y="780288"/>
                  </a:lnTo>
                  <a:lnTo>
                    <a:pt x="1863852" y="789432"/>
                  </a:lnTo>
                  <a:lnTo>
                    <a:pt x="1863852" y="797052"/>
                  </a:lnTo>
                  <a:lnTo>
                    <a:pt x="1854708" y="803148"/>
                  </a:lnTo>
                  <a:close/>
                </a:path>
                <a:path w="5949950" h="1104900">
                  <a:moveTo>
                    <a:pt x="2069592" y="829056"/>
                  </a:moveTo>
                  <a:lnTo>
                    <a:pt x="2061972" y="827532"/>
                  </a:lnTo>
                  <a:lnTo>
                    <a:pt x="1970532" y="816864"/>
                  </a:lnTo>
                  <a:lnTo>
                    <a:pt x="1961388" y="815340"/>
                  </a:lnTo>
                  <a:lnTo>
                    <a:pt x="1955292" y="807720"/>
                  </a:lnTo>
                  <a:lnTo>
                    <a:pt x="1956816" y="800100"/>
                  </a:lnTo>
                  <a:lnTo>
                    <a:pt x="1956816" y="790956"/>
                  </a:lnTo>
                  <a:lnTo>
                    <a:pt x="1965960" y="784860"/>
                  </a:lnTo>
                  <a:lnTo>
                    <a:pt x="1973580" y="786384"/>
                  </a:lnTo>
                  <a:lnTo>
                    <a:pt x="2065020" y="797052"/>
                  </a:lnTo>
                  <a:lnTo>
                    <a:pt x="2074164" y="798576"/>
                  </a:lnTo>
                  <a:lnTo>
                    <a:pt x="2080260" y="806196"/>
                  </a:lnTo>
                  <a:lnTo>
                    <a:pt x="2078736" y="815340"/>
                  </a:lnTo>
                  <a:lnTo>
                    <a:pt x="2077212" y="822960"/>
                  </a:lnTo>
                  <a:lnTo>
                    <a:pt x="2069592" y="829056"/>
                  </a:lnTo>
                  <a:close/>
                </a:path>
                <a:path w="5949950" h="1104900">
                  <a:moveTo>
                    <a:pt x="2284476" y="854964"/>
                  </a:moveTo>
                  <a:lnTo>
                    <a:pt x="2275332" y="854964"/>
                  </a:lnTo>
                  <a:lnTo>
                    <a:pt x="2183892" y="842772"/>
                  </a:lnTo>
                  <a:lnTo>
                    <a:pt x="2176272" y="842772"/>
                  </a:lnTo>
                  <a:lnTo>
                    <a:pt x="2170176" y="835152"/>
                  </a:lnTo>
                  <a:lnTo>
                    <a:pt x="2170176" y="826008"/>
                  </a:lnTo>
                  <a:lnTo>
                    <a:pt x="2171700" y="816864"/>
                  </a:lnTo>
                  <a:lnTo>
                    <a:pt x="2179320" y="812292"/>
                  </a:lnTo>
                  <a:lnTo>
                    <a:pt x="2188464" y="812292"/>
                  </a:lnTo>
                  <a:lnTo>
                    <a:pt x="2279904" y="824484"/>
                  </a:lnTo>
                  <a:lnTo>
                    <a:pt x="2287524" y="824484"/>
                  </a:lnTo>
                  <a:lnTo>
                    <a:pt x="2293620" y="832104"/>
                  </a:lnTo>
                  <a:lnTo>
                    <a:pt x="2293620" y="841248"/>
                  </a:lnTo>
                  <a:lnTo>
                    <a:pt x="2292096" y="848868"/>
                  </a:lnTo>
                  <a:lnTo>
                    <a:pt x="2284476" y="854964"/>
                  </a:lnTo>
                  <a:close/>
                </a:path>
                <a:path w="5949950" h="1104900">
                  <a:moveTo>
                    <a:pt x="2502408" y="862584"/>
                  </a:moveTo>
                  <a:lnTo>
                    <a:pt x="2493264" y="862584"/>
                  </a:lnTo>
                  <a:lnTo>
                    <a:pt x="2400300" y="861060"/>
                  </a:lnTo>
                  <a:lnTo>
                    <a:pt x="2392680" y="861060"/>
                  </a:lnTo>
                  <a:lnTo>
                    <a:pt x="2385060" y="853440"/>
                  </a:lnTo>
                  <a:lnTo>
                    <a:pt x="2385060" y="836676"/>
                  </a:lnTo>
                  <a:lnTo>
                    <a:pt x="2392680" y="830580"/>
                  </a:lnTo>
                  <a:lnTo>
                    <a:pt x="2401824" y="830580"/>
                  </a:lnTo>
                  <a:lnTo>
                    <a:pt x="2493264" y="832104"/>
                  </a:lnTo>
                  <a:lnTo>
                    <a:pt x="2502408" y="832104"/>
                  </a:lnTo>
                  <a:lnTo>
                    <a:pt x="2508504" y="839724"/>
                  </a:lnTo>
                  <a:lnTo>
                    <a:pt x="2508504" y="856488"/>
                  </a:lnTo>
                  <a:lnTo>
                    <a:pt x="2502408" y="862584"/>
                  </a:lnTo>
                  <a:close/>
                </a:path>
                <a:path w="5949950" h="1104900">
                  <a:moveTo>
                    <a:pt x="2717292" y="868680"/>
                  </a:moveTo>
                  <a:lnTo>
                    <a:pt x="2709672" y="868680"/>
                  </a:lnTo>
                  <a:lnTo>
                    <a:pt x="2616708" y="865632"/>
                  </a:lnTo>
                  <a:lnTo>
                    <a:pt x="2607564" y="865632"/>
                  </a:lnTo>
                  <a:lnTo>
                    <a:pt x="2601468" y="858012"/>
                  </a:lnTo>
                  <a:lnTo>
                    <a:pt x="2601468" y="841248"/>
                  </a:lnTo>
                  <a:lnTo>
                    <a:pt x="2609088" y="835152"/>
                  </a:lnTo>
                  <a:lnTo>
                    <a:pt x="2616708" y="835152"/>
                  </a:lnTo>
                  <a:lnTo>
                    <a:pt x="2709672" y="836676"/>
                  </a:lnTo>
                  <a:lnTo>
                    <a:pt x="2718816" y="838200"/>
                  </a:lnTo>
                  <a:lnTo>
                    <a:pt x="2724912" y="844296"/>
                  </a:lnTo>
                  <a:lnTo>
                    <a:pt x="2724912" y="861060"/>
                  </a:lnTo>
                  <a:lnTo>
                    <a:pt x="2717292" y="868680"/>
                  </a:lnTo>
                  <a:close/>
                </a:path>
                <a:path w="5949950" h="1104900">
                  <a:moveTo>
                    <a:pt x="2933700" y="868680"/>
                  </a:moveTo>
                  <a:lnTo>
                    <a:pt x="2823972" y="868680"/>
                  </a:lnTo>
                  <a:lnTo>
                    <a:pt x="2817876" y="862584"/>
                  </a:lnTo>
                  <a:lnTo>
                    <a:pt x="2817876" y="845820"/>
                  </a:lnTo>
                  <a:lnTo>
                    <a:pt x="2823972" y="838200"/>
                  </a:lnTo>
                  <a:lnTo>
                    <a:pt x="2933700" y="838200"/>
                  </a:lnTo>
                  <a:lnTo>
                    <a:pt x="2941320" y="844296"/>
                  </a:lnTo>
                  <a:lnTo>
                    <a:pt x="2941320" y="861060"/>
                  </a:lnTo>
                  <a:lnTo>
                    <a:pt x="2933700" y="868680"/>
                  </a:lnTo>
                  <a:close/>
                </a:path>
                <a:path w="5949950" h="1104900">
                  <a:moveTo>
                    <a:pt x="3150108" y="867156"/>
                  </a:moveTo>
                  <a:lnTo>
                    <a:pt x="3040380" y="867156"/>
                  </a:lnTo>
                  <a:lnTo>
                    <a:pt x="3032760" y="861060"/>
                  </a:lnTo>
                  <a:lnTo>
                    <a:pt x="3032760" y="844296"/>
                  </a:lnTo>
                  <a:lnTo>
                    <a:pt x="3040380" y="836676"/>
                  </a:lnTo>
                  <a:lnTo>
                    <a:pt x="3150108" y="836676"/>
                  </a:lnTo>
                  <a:lnTo>
                    <a:pt x="3156204" y="842772"/>
                  </a:lnTo>
                  <a:lnTo>
                    <a:pt x="3156204" y="859536"/>
                  </a:lnTo>
                  <a:lnTo>
                    <a:pt x="3150108" y="867156"/>
                  </a:lnTo>
                  <a:close/>
                </a:path>
                <a:path w="5949950" h="1104900">
                  <a:moveTo>
                    <a:pt x="3364992" y="868680"/>
                  </a:moveTo>
                  <a:lnTo>
                    <a:pt x="3357372" y="868680"/>
                  </a:lnTo>
                  <a:lnTo>
                    <a:pt x="3264408" y="867156"/>
                  </a:lnTo>
                  <a:lnTo>
                    <a:pt x="3255264" y="867156"/>
                  </a:lnTo>
                  <a:lnTo>
                    <a:pt x="3249168" y="859536"/>
                  </a:lnTo>
                  <a:lnTo>
                    <a:pt x="3249168" y="842772"/>
                  </a:lnTo>
                  <a:lnTo>
                    <a:pt x="3256788" y="836676"/>
                  </a:lnTo>
                  <a:lnTo>
                    <a:pt x="3264408" y="836676"/>
                  </a:lnTo>
                  <a:lnTo>
                    <a:pt x="3357372" y="838200"/>
                  </a:lnTo>
                  <a:lnTo>
                    <a:pt x="3364992" y="838200"/>
                  </a:lnTo>
                  <a:lnTo>
                    <a:pt x="3372612" y="844296"/>
                  </a:lnTo>
                  <a:lnTo>
                    <a:pt x="3372612" y="862584"/>
                  </a:lnTo>
                  <a:lnTo>
                    <a:pt x="3364992" y="868680"/>
                  </a:lnTo>
                  <a:close/>
                </a:path>
                <a:path w="5949950" h="1104900">
                  <a:moveTo>
                    <a:pt x="3581400" y="871728"/>
                  </a:moveTo>
                  <a:lnTo>
                    <a:pt x="3572256" y="871728"/>
                  </a:lnTo>
                  <a:lnTo>
                    <a:pt x="3480816" y="870204"/>
                  </a:lnTo>
                  <a:lnTo>
                    <a:pt x="3471672" y="870204"/>
                  </a:lnTo>
                  <a:lnTo>
                    <a:pt x="3464052" y="864108"/>
                  </a:lnTo>
                  <a:lnTo>
                    <a:pt x="3465576" y="854964"/>
                  </a:lnTo>
                  <a:lnTo>
                    <a:pt x="3465576" y="845820"/>
                  </a:lnTo>
                  <a:lnTo>
                    <a:pt x="3471672" y="839724"/>
                  </a:lnTo>
                  <a:lnTo>
                    <a:pt x="3480816" y="839724"/>
                  </a:lnTo>
                  <a:lnTo>
                    <a:pt x="3573780" y="841248"/>
                  </a:lnTo>
                  <a:lnTo>
                    <a:pt x="3581400" y="841248"/>
                  </a:lnTo>
                  <a:lnTo>
                    <a:pt x="3589020" y="848868"/>
                  </a:lnTo>
                  <a:lnTo>
                    <a:pt x="3589020" y="856488"/>
                  </a:lnTo>
                  <a:lnTo>
                    <a:pt x="3587496" y="865632"/>
                  </a:lnTo>
                  <a:lnTo>
                    <a:pt x="3581400" y="871728"/>
                  </a:lnTo>
                  <a:close/>
                </a:path>
                <a:path w="5949950" h="1104900">
                  <a:moveTo>
                    <a:pt x="3796284" y="877824"/>
                  </a:moveTo>
                  <a:lnTo>
                    <a:pt x="3788664" y="877824"/>
                  </a:lnTo>
                  <a:lnTo>
                    <a:pt x="3695700" y="874776"/>
                  </a:lnTo>
                  <a:lnTo>
                    <a:pt x="3686556" y="874776"/>
                  </a:lnTo>
                  <a:lnTo>
                    <a:pt x="3680460" y="867156"/>
                  </a:lnTo>
                  <a:lnTo>
                    <a:pt x="3680460" y="850392"/>
                  </a:lnTo>
                  <a:lnTo>
                    <a:pt x="3688080" y="842772"/>
                  </a:lnTo>
                  <a:lnTo>
                    <a:pt x="3697224" y="844296"/>
                  </a:lnTo>
                  <a:lnTo>
                    <a:pt x="3788664" y="847344"/>
                  </a:lnTo>
                  <a:lnTo>
                    <a:pt x="3797808" y="847344"/>
                  </a:lnTo>
                  <a:lnTo>
                    <a:pt x="3803904" y="854964"/>
                  </a:lnTo>
                  <a:lnTo>
                    <a:pt x="3803904" y="871728"/>
                  </a:lnTo>
                  <a:lnTo>
                    <a:pt x="3796284" y="877824"/>
                  </a:lnTo>
                  <a:close/>
                </a:path>
                <a:path w="5949950" h="1104900">
                  <a:moveTo>
                    <a:pt x="4012692" y="886968"/>
                  </a:moveTo>
                  <a:lnTo>
                    <a:pt x="4003548" y="886968"/>
                  </a:lnTo>
                  <a:lnTo>
                    <a:pt x="3910584" y="882396"/>
                  </a:lnTo>
                  <a:lnTo>
                    <a:pt x="3902964" y="882396"/>
                  </a:lnTo>
                  <a:lnTo>
                    <a:pt x="3896868" y="874776"/>
                  </a:lnTo>
                  <a:lnTo>
                    <a:pt x="3896868" y="858012"/>
                  </a:lnTo>
                  <a:lnTo>
                    <a:pt x="3904488" y="851916"/>
                  </a:lnTo>
                  <a:lnTo>
                    <a:pt x="3912108" y="851916"/>
                  </a:lnTo>
                  <a:lnTo>
                    <a:pt x="4005072" y="856488"/>
                  </a:lnTo>
                  <a:lnTo>
                    <a:pt x="4014216" y="856488"/>
                  </a:lnTo>
                  <a:lnTo>
                    <a:pt x="4020312" y="864108"/>
                  </a:lnTo>
                  <a:lnTo>
                    <a:pt x="4020312" y="871728"/>
                  </a:lnTo>
                  <a:lnTo>
                    <a:pt x="4018788" y="880872"/>
                  </a:lnTo>
                  <a:lnTo>
                    <a:pt x="4012692" y="886968"/>
                  </a:lnTo>
                  <a:close/>
                </a:path>
                <a:path w="5949950" h="1104900">
                  <a:moveTo>
                    <a:pt x="4227576" y="897636"/>
                  </a:moveTo>
                  <a:lnTo>
                    <a:pt x="4218432" y="897636"/>
                  </a:lnTo>
                  <a:lnTo>
                    <a:pt x="4126992" y="891540"/>
                  </a:lnTo>
                  <a:lnTo>
                    <a:pt x="4117848" y="891540"/>
                  </a:lnTo>
                  <a:lnTo>
                    <a:pt x="4111752" y="883920"/>
                  </a:lnTo>
                  <a:lnTo>
                    <a:pt x="4111752" y="876300"/>
                  </a:lnTo>
                  <a:lnTo>
                    <a:pt x="4113276" y="867156"/>
                  </a:lnTo>
                  <a:lnTo>
                    <a:pt x="4119372" y="861060"/>
                  </a:lnTo>
                  <a:lnTo>
                    <a:pt x="4149852" y="861060"/>
                  </a:lnTo>
                  <a:lnTo>
                    <a:pt x="4221480" y="865632"/>
                  </a:lnTo>
                  <a:lnTo>
                    <a:pt x="4229100" y="867156"/>
                  </a:lnTo>
                  <a:lnTo>
                    <a:pt x="4235196" y="874776"/>
                  </a:lnTo>
                  <a:lnTo>
                    <a:pt x="4235196" y="891540"/>
                  </a:lnTo>
                  <a:lnTo>
                    <a:pt x="4227576" y="897636"/>
                  </a:lnTo>
                  <a:close/>
                </a:path>
                <a:path w="5949950" h="1104900">
                  <a:moveTo>
                    <a:pt x="4442460" y="911352"/>
                  </a:moveTo>
                  <a:lnTo>
                    <a:pt x="4434840" y="911352"/>
                  </a:lnTo>
                  <a:lnTo>
                    <a:pt x="4341876" y="905256"/>
                  </a:lnTo>
                  <a:lnTo>
                    <a:pt x="4334256" y="905256"/>
                  </a:lnTo>
                  <a:lnTo>
                    <a:pt x="4326636" y="897636"/>
                  </a:lnTo>
                  <a:lnTo>
                    <a:pt x="4328160" y="888492"/>
                  </a:lnTo>
                  <a:lnTo>
                    <a:pt x="4328160" y="880872"/>
                  </a:lnTo>
                  <a:lnTo>
                    <a:pt x="4335780" y="873252"/>
                  </a:lnTo>
                  <a:lnTo>
                    <a:pt x="4343400" y="874776"/>
                  </a:lnTo>
                  <a:lnTo>
                    <a:pt x="4436364" y="880872"/>
                  </a:lnTo>
                  <a:lnTo>
                    <a:pt x="4445508" y="880872"/>
                  </a:lnTo>
                  <a:lnTo>
                    <a:pt x="4451604" y="888492"/>
                  </a:lnTo>
                  <a:lnTo>
                    <a:pt x="4450080" y="897636"/>
                  </a:lnTo>
                  <a:lnTo>
                    <a:pt x="4450080" y="905256"/>
                  </a:lnTo>
                  <a:lnTo>
                    <a:pt x="4442460" y="911352"/>
                  </a:lnTo>
                  <a:close/>
                </a:path>
                <a:path w="5949950" h="1104900">
                  <a:moveTo>
                    <a:pt x="4657344" y="928116"/>
                  </a:moveTo>
                  <a:lnTo>
                    <a:pt x="4649724" y="926592"/>
                  </a:lnTo>
                  <a:lnTo>
                    <a:pt x="4607052" y="923544"/>
                  </a:lnTo>
                  <a:lnTo>
                    <a:pt x="4556760" y="918972"/>
                  </a:lnTo>
                  <a:lnTo>
                    <a:pt x="4549140" y="918972"/>
                  </a:lnTo>
                  <a:lnTo>
                    <a:pt x="4543044" y="911352"/>
                  </a:lnTo>
                  <a:lnTo>
                    <a:pt x="4543044" y="894588"/>
                  </a:lnTo>
                  <a:lnTo>
                    <a:pt x="4550664" y="888492"/>
                  </a:lnTo>
                  <a:lnTo>
                    <a:pt x="4559808" y="888492"/>
                  </a:lnTo>
                  <a:lnTo>
                    <a:pt x="4608576" y="891540"/>
                  </a:lnTo>
                  <a:lnTo>
                    <a:pt x="4652772" y="896112"/>
                  </a:lnTo>
                  <a:lnTo>
                    <a:pt x="4660392" y="897636"/>
                  </a:lnTo>
                  <a:lnTo>
                    <a:pt x="4666488" y="905256"/>
                  </a:lnTo>
                  <a:lnTo>
                    <a:pt x="4666488" y="912876"/>
                  </a:lnTo>
                  <a:lnTo>
                    <a:pt x="4664964" y="922020"/>
                  </a:lnTo>
                  <a:lnTo>
                    <a:pt x="4657344" y="928116"/>
                  </a:lnTo>
                  <a:close/>
                </a:path>
                <a:path w="5949950" h="1104900">
                  <a:moveTo>
                    <a:pt x="4872228" y="949452"/>
                  </a:moveTo>
                  <a:lnTo>
                    <a:pt x="4864608" y="947928"/>
                  </a:lnTo>
                  <a:lnTo>
                    <a:pt x="4771644" y="938784"/>
                  </a:lnTo>
                  <a:lnTo>
                    <a:pt x="4764024" y="938784"/>
                  </a:lnTo>
                  <a:lnTo>
                    <a:pt x="4757928" y="931164"/>
                  </a:lnTo>
                  <a:lnTo>
                    <a:pt x="4757928" y="922020"/>
                  </a:lnTo>
                  <a:lnTo>
                    <a:pt x="4759452" y="914400"/>
                  </a:lnTo>
                  <a:lnTo>
                    <a:pt x="4767072" y="908304"/>
                  </a:lnTo>
                  <a:lnTo>
                    <a:pt x="4774692" y="908304"/>
                  </a:lnTo>
                  <a:lnTo>
                    <a:pt x="4867656" y="917448"/>
                  </a:lnTo>
                  <a:lnTo>
                    <a:pt x="4875276" y="918972"/>
                  </a:lnTo>
                  <a:lnTo>
                    <a:pt x="4881372" y="926592"/>
                  </a:lnTo>
                  <a:lnTo>
                    <a:pt x="4881372" y="934212"/>
                  </a:lnTo>
                  <a:lnTo>
                    <a:pt x="4879848" y="943356"/>
                  </a:lnTo>
                  <a:lnTo>
                    <a:pt x="4872228" y="949452"/>
                  </a:lnTo>
                  <a:close/>
                </a:path>
                <a:path w="5949950" h="1104900">
                  <a:moveTo>
                    <a:pt x="5087112" y="970788"/>
                  </a:moveTo>
                  <a:lnTo>
                    <a:pt x="5077968" y="970788"/>
                  </a:lnTo>
                  <a:lnTo>
                    <a:pt x="5067300" y="969264"/>
                  </a:lnTo>
                  <a:lnTo>
                    <a:pt x="4986528" y="960120"/>
                  </a:lnTo>
                  <a:lnTo>
                    <a:pt x="4978908" y="960120"/>
                  </a:lnTo>
                  <a:lnTo>
                    <a:pt x="4972812" y="952500"/>
                  </a:lnTo>
                  <a:lnTo>
                    <a:pt x="4972812" y="943356"/>
                  </a:lnTo>
                  <a:lnTo>
                    <a:pt x="4974336" y="935736"/>
                  </a:lnTo>
                  <a:lnTo>
                    <a:pt x="4981956" y="929640"/>
                  </a:lnTo>
                  <a:lnTo>
                    <a:pt x="4989576" y="929640"/>
                  </a:lnTo>
                  <a:lnTo>
                    <a:pt x="5070348" y="937260"/>
                  </a:lnTo>
                  <a:lnTo>
                    <a:pt x="5082540" y="940308"/>
                  </a:lnTo>
                  <a:lnTo>
                    <a:pt x="5091684" y="940308"/>
                  </a:lnTo>
                  <a:lnTo>
                    <a:pt x="5096256" y="949452"/>
                  </a:lnTo>
                  <a:lnTo>
                    <a:pt x="5096256" y="957072"/>
                  </a:lnTo>
                  <a:lnTo>
                    <a:pt x="5094732" y="966216"/>
                  </a:lnTo>
                  <a:lnTo>
                    <a:pt x="5087112" y="970788"/>
                  </a:lnTo>
                  <a:close/>
                </a:path>
                <a:path w="5949950" h="1104900">
                  <a:moveTo>
                    <a:pt x="5300472" y="1002792"/>
                  </a:moveTo>
                  <a:lnTo>
                    <a:pt x="5291328" y="1001268"/>
                  </a:lnTo>
                  <a:lnTo>
                    <a:pt x="5199888" y="987552"/>
                  </a:lnTo>
                  <a:lnTo>
                    <a:pt x="5192268" y="987552"/>
                  </a:lnTo>
                  <a:lnTo>
                    <a:pt x="5186172" y="978408"/>
                  </a:lnTo>
                  <a:lnTo>
                    <a:pt x="5187696" y="970788"/>
                  </a:lnTo>
                  <a:lnTo>
                    <a:pt x="5187696" y="961644"/>
                  </a:lnTo>
                  <a:lnTo>
                    <a:pt x="5196840" y="957072"/>
                  </a:lnTo>
                  <a:lnTo>
                    <a:pt x="5204460" y="957072"/>
                  </a:lnTo>
                  <a:lnTo>
                    <a:pt x="5295900" y="970788"/>
                  </a:lnTo>
                  <a:lnTo>
                    <a:pt x="5305044" y="972312"/>
                  </a:lnTo>
                  <a:lnTo>
                    <a:pt x="5311140" y="979932"/>
                  </a:lnTo>
                  <a:lnTo>
                    <a:pt x="5309616" y="989076"/>
                  </a:lnTo>
                  <a:lnTo>
                    <a:pt x="5308092" y="996696"/>
                  </a:lnTo>
                  <a:lnTo>
                    <a:pt x="5300472" y="1002792"/>
                  </a:lnTo>
                  <a:close/>
                </a:path>
                <a:path w="5949950" h="1104900">
                  <a:moveTo>
                    <a:pt x="5513832" y="1033272"/>
                  </a:moveTo>
                  <a:lnTo>
                    <a:pt x="5504688" y="1033272"/>
                  </a:lnTo>
                  <a:lnTo>
                    <a:pt x="5413248" y="1019556"/>
                  </a:lnTo>
                  <a:lnTo>
                    <a:pt x="5405628" y="1018032"/>
                  </a:lnTo>
                  <a:lnTo>
                    <a:pt x="5399532" y="1010412"/>
                  </a:lnTo>
                  <a:lnTo>
                    <a:pt x="5401056" y="1001268"/>
                  </a:lnTo>
                  <a:lnTo>
                    <a:pt x="5402580" y="993648"/>
                  </a:lnTo>
                  <a:lnTo>
                    <a:pt x="5410200" y="987552"/>
                  </a:lnTo>
                  <a:lnTo>
                    <a:pt x="5417820" y="989076"/>
                  </a:lnTo>
                  <a:lnTo>
                    <a:pt x="5509260" y="1002792"/>
                  </a:lnTo>
                  <a:lnTo>
                    <a:pt x="5518404" y="1002792"/>
                  </a:lnTo>
                  <a:lnTo>
                    <a:pt x="5524500" y="1011936"/>
                  </a:lnTo>
                  <a:lnTo>
                    <a:pt x="5522976" y="1019556"/>
                  </a:lnTo>
                  <a:lnTo>
                    <a:pt x="5521452" y="1028700"/>
                  </a:lnTo>
                  <a:lnTo>
                    <a:pt x="5513832" y="1033272"/>
                  </a:lnTo>
                  <a:close/>
                </a:path>
                <a:path w="5949950" h="1104900">
                  <a:moveTo>
                    <a:pt x="5725668" y="1069848"/>
                  </a:moveTo>
                  <a:lnTo>
                    <a:pt x="5718048" y="1068324"/>
                  </a:lnTo>
                  <a:lnTo>
                    <a:pt x="5626608" y="1053084"/>
                  </a:lnTo>
                  <a:lnTo>
                    <a:pt x="5618988" y="1051560"/>
                  </a:lnTo>
                  <a:lnTo>
                    <a:pt x="5612892" y="1043940"/>
                  </a:lnTo>
                  <a:lnTo>
                    <a:pt x="5614416" y="1034796"/>
                  </a:lnTo>
                  <a:lnTo>
                    <a:pt x="5615940" y="1027176"/>
                  </a:lnTo>
                  <a:lnTo>
                    <a:pt x="5623560" y="1021080"/>
                  </a:lnTo>
                  <a:lnTo>
                    <a:pt x="5631180" y="1022604"/>
                  </a:lnTo>
                  <a:lnTo>
                    <a:pt x="5731764" y="1039368"/>
                  </a:lnTo>
                  <a:lnTo>
                    <a:pt x="5737860" y="1046988"/>
                  </a:lnTo>
                  <a:lnTo>
                    <a:pt x="5736336" y="1056132"/>
                  </a:lnTo>
                  <a:lnTo>
                    <a:pt x="5734812" y="1063752"/>
                  </a:lnTo>
                  <a:lnTo>
                    <a:pt x="5725668" y="1069848"/>
                  </a:lnTo>
                  <a:close/>
                </a:path>
                <a:path w="5949950" h="1104900">
                  <a:moveTo>
                    <a:pt x="5939028" y="1104900"/>
                  </a:moveTo>
                  <a:lnTo>
                    <a:pt x="5931408" y="1104900"/>
                  </a:lnTo>
                  <a:lnTo>
                    <a:pt x="5839968" y="1088136"/>
                  </a:lnTo>
                  <a:lnTo>
                    <a:pt x="5830824" y="1086612"/>
                  </a:lnTo>
                  <a:lnTo>
                    <a:pt x="5826252" y="1078992"/>
                  </a:lnTo>
                  <a:lnTo>
                    <a:pt x="5826252" y="1071372"/>
                  </a:lnTo>
                  <a:lnTo>
                    <a:pt x="5827776" y="1062228"/>
                  </a:lnTo>
                  <a:lnTo>
                    <a:pt x="5836920" y="1057656"/>
                  </a:lnTo>
                  <a:lnTo>
                    <a:pt x="5844540" y="1057656"/>
                  </a:lnTo>
                  <a:lnTo>
                    <a:pt x="5935980" y="1074420"/>
                  </a:lnTo>
                  <a:lnTo>
                    <a:pt x="5943600" y="1074420"/>
                  </a:lnTo>
                  <a:lnTo>
                    <a:pt x="5949696" y="1083564"/>
                  </a:lnTo>
                  <a:lnTo>
                    <a:pt x="5948172" y="1091184"/>
                  </a:lnTo>
                  <a:lnTo>
                    <a:pt x="5946648" y="1100328"/>
                  </a:lnTo>
                  <a:lnTo>
                    <a:pt x="5939028" y="1104900"/>
                  </a:lnTo>
                  <a:close/>
                </a:path>
              </a:pathLst>
            </a:custGeom>
            <a:solidFill>
              <a:srgbClr val="FF9999"/>
            </a:solidFill>
          </p:spPr>
          <p:txBody>
            <a:bodyPr wrap="square" lIns="0" tIns="0" rIns="0" bIns="0" rtlCol="0"/>
            <a:lstStyle/>
            <a:p>
              <a:endParaRPr/>
            </a:p>
          </p:txBody>
        </p:sp>
      </p:grpSp>
      <p:sp>
        <p:nvSpPr>
          <p:cNvPr id="183" name="object 15">
            <a:extLst>
              <a:ext uri="{FF2B5EF4-FFF2-40B4-BE49-F238E27FC236}">
                <a16:creationId xmlns:a16="http://schemas.microsoft.com/office/drawing/2014/main" id="{9E02250A-3BEC-6BE4-F3A1-509B90438A31}"/>
              </a:ext>
            </a:extLst>
          </p:cNvPr>
          <p:cNvSpPr txBox="1"/>
          <p:nvPr/>
        </p:nvSpPr>
        <p:spPr>
          <a:xfrm>
            <a:off x="2265341" y="1998283"/>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92.8</a:t>
            </a:r>
            <a:endParaRPr sz="1150">
              <a:latin typeface="Meiryo UI"/>
              <a:cs typeface="Meiryo UI"/>
            </a:endParaRPr>
          </a:p>
        </p:txBody>
      </p:sp>
      <p:sp>
        <p:nvSpPr>
          <p:cNvPr id="184" name="object 16">
            <a:extLst>
              <a:ext uri="{FF2B5EF4-FFF2-40B4-BE49-F238E27FC236}">
                <a16:creationId xmlns:a16="http://schemas.microsoft.com/office/drawing/2014/main" id="{758149FB-A69D-065E-4BD1-883C893D2391}"/>
              </a:ext>
            </a:extLst>
          </p:cNvPr>
          <p:cNvSpPr txBox="1"/>
          <p:nvPr/>
        </p:nvSpPr>
        <p:spPr>
          <a:xfrm>
            <a:off x="2726204" y="2288166"/>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90.4</a:t>
            </a:r>
            <a:endParaRPr sz="1150">
              <a:latin typeface="Meiryo UI"/>
              <a:cs typeface="Meiryo UI"/>
            </a:endParaRPr>
          </a:p>
        </p:txBody>
      </p:sp>
      <p:sp>
        <p:nvSpPr>
          <p:cNvPr id="185" name="object 17">
            <a:extLst>
              <a:ext uri="{FF2B5EF4-FFF2-40B4-BE49-F238E27FC236}">
                <a16:creationId xmlns:a16="http://schemas.microsoft.com/office/drawing/2014/main" id="{A6F462F3-6A49-ABED-AA5D-39061739E79E}"/>
              </a:ext>
            </a:extLst>
          </p:cNvPr>
          <p:cNvSpPr txBox="1"/>
          <p:nvPr/>
        </p:nvSpPr>
        <p:spPr>
          <a:xfrm>
            <a:off x="3185443" y="251859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88.6</a:t>
            </a:r>
            <a:endParaRPr sz="1150">
              <a:latin typeface="Meiryo UI"/>
              <a:cs typeface="Meiryo UI"/>
            </a:endParaRPr>
          </a:p>
        </p:txBody>
      </p:sp>
      <p:sp>
        <p:nvSpPr>
          <p:cNvPr id="186" name="object 18">
            <a:extLst>
              <a:ext uri="{FF2B5EF4-FFF2-40B4-BE49-F238E27FC236}">
                <a16:creationId xmlns:a16="http://schemas.microsoft.com/office/drawing/2014/main" id="{067ED790-3F4D-9653-02D9-14B26FEBA0CD}"/>
              </a:ext>
            </a:extLst>
          </p:cNvPr>
          <p:cNvSpPr txBox="1"/>
          <p:nvPr/>
        </p:nvSpPr>
        <p:spPr>
          <a:xfrm>
            <a:off x="3644757" y="2726089"/>
            <a:ext cx="819150" cy="38735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86.9</a:t>
            </a:r>
            <a:endParaRPr sz="1150">
              <a:latin typeface="Meiryo UI"/>
              <a:cs typeface="Meiryo UI"/>
            </a:endParaRPr>
          </a:p>
          <a:p>
            <a:pPr marL="471805">
              <a:lnSpc>
                <a:spcPct val="100000"/>
              </a:lnSpc>
              <a:spcBef>
                <a:spcPts val="35"/>
              </a:spcBef>
            </a:pPr>
            <a:r>
              <a:rPr sz="1150" spc="-20" dirty="0">
                <a:latin typeface="Meiryo UI"/>
                <a:cs typeface="Meiryo UI"/>
              </a:rPr>
              <a:t>85.4</a:t>
            </a:r>
            <a:endParaRPr sz="1150">
              <a:latin typeface="Meiryo UI"/>
              <a:cs typeface="Meiryo UI"/>
            </a:endParaRPr>
          </a:p>
        </p:txBody>
      </p:sp>
      <p:sp>
        <p:nvSpPr>
          <p:cNvPr id="187" name="object 19">
            <a:extLst>
              <a:ext uri="{FF2B5EF4-FFF2-40B4-BE49-F238E27FC236}">
                <a16:creationId xmlns:a16="http://schemas.microsoft.com/office/drawing/2014/main" id="{3797CF16-447B-EAD7-C97F-07C7BF4FCD09}"/>
              </a:ext>
            </a:extLst>
          </p:cNvPr>
          <p:cNvSpPr txBox="1"/>
          <p:nvPr/>
        </p:nvSpPr>
        <p:spPr>
          <a:xfrm>
            <a:off x="4564860" y="3052631"/>
            <a:ext cx="779145" cy="356870"/>
          </a:xfrm>
          <a:prstGeom prst="rect">
            <a:avLst/>
          </a:prstGeom>
        </p:spPr>
        <p:txBody>
          <a:bodyPr vert="horz" wrap="square" lIns="0" tIns="17780" rIns="0" bIns="0" rtlCol="0">
            <a:spAutoFit/>
          </a:bodyPr>
          <a:lstStyle/>
          <a:p>
            <a:pPr marL="12700">
              <a:lnSpc>
                <a:spcPts val="1280"/>
              </a:lnSpc>
              <a:spcBef>
                <a:spcPts val="140"/>
              </a:spcBef>
            </a:pPr>
            <a:r>
              <a:rPr sz="1150" spc="-20" dirty="0">
                <a:latin typeface="Meiryo UI"/>
                <a:cs typeface="Meiryo UI"/>
              </a:rPr>
              <a:t>84.2</a:t>
            </a:r>
            <a:endParaRPr sz="1150">
              <a:latin typeface="Meiryo UI"/>
              <a:cs typeface="Meiryo UI"/>
            </a:endParaRPr>
          </a:p>
          <a:p>
            <a:pPr marL="431800">
              <a:lnSpc>
                <a:spcPts val="1280"/>
              </a:lnSpc>
            </a:pPr>
            <a:r>
              <a:rPr sz="1150" spc="-20" dirty="0">
                <a:latin typeface="Meiryo UI"/>
                <a:cs typeface="Meiryo UI"/>
              </a:rPr>
              <a:t>83.3</a:t>
            </a:r>
            <a:endParaRPr sz="1150">
              <a:latin typeface="Meiryo UI"/>
              <a:cs typeface="Meiryo UI"/>
            </a:endParaRPr>
          </a:p>
        </p:txBody>
      </p:sp>
      <p:sp>
        <p:nvSpPr>
          <p:cNvPr id="188" name="object 20">
            <a:extLst>
              <a:ext uri="{FF2B5EF4-FFF2-40B4-BE49-F238E27FC236}">
                <a16:creationId xmlns:a16="http://schemas.microsoft.com/office/drawing/2014/main" id="{0BEF91C7-8498-FE9B-4CA4-4D4B61079993}"/>
              </a:ext>
            </a:extLst>
          </p:cNvPr>
          <p:cNvSpPr txBox="1"/>
          <p:nvPr/>
        </p:nvSpPr>
        <p:spPr>
          <a:xfrm>
            <a:off x="5484943" y="3331893"/>
            <a:ext cx="817244" cy="207010"/>
          </a:xfrm>
          <a:prstGeom prst="rect">
            <a:avLst/>
          </a:prstGeom>
        </p:spPr>
        <p:txBody>
          <a:bodyPr vert="horz" wrap="square" lIns="0" tIns="17780" rIns="0" bIns="0" rtlCol="0">
            <a:spAutoFit/>
          </a:bodyPr>
          <a:lstStyle/>
          <a:p>
            <a:pPr marL="12700">
              <a:lnSpc>
                <a:spcPct val="100000"/>
              </a:lnSpc>
              <a:spcBef>
                <a:spcPts val="140"/>
              </a:spcBef>
            </a:pPr>
            <a:r>
              <a:rPr sz="1150" dirty="0">
                <a:latin typeface="Meiryo UI"/>
                <a:cs typeface="Meiryo UI"/>
              </a:rPr>
              <a:t>82.5</a:t>
            </a:r>
            <a:r>
              <a:rPr sz="1150" spc="125" dirty="0">
                <a:latin typeface="Meiryo UI"/>
                <a:cs typeface="Meiryo UI"/>
              </a:rPr>
              <a:t>  </a:t>
            </a:r>
            <a:r>
              <a:rPr sz="1150" spc="-20" dirty="0">
                <a:latin typeface="Meiryo UI"/>
                <a:cs typeface="Meiryo UI"/>
              </a:rPr>
              <a:t>81.9</a:t>
            </a:r>
            <a:endParaRPr sz="1150">
              <a:latin typeface="Meiryo UI"/>
              <a:cs typeface="Meiryo UI"/>
            </a:endParaRPr>
          </a:p>
        </p:txBody>
      </p:sp>
      <p:sp>
        <p:nvSpPr>
          <p:cNvPr id="189" name="object 21">
            <a:extLst>
              <a:ext uri="{FF2B5EF4-FFF2-40B4-BE49-F238E27FC236}">
                <a16:creationId xmlns:a16="http://schemas.microsoft.com/office/drawing/2014/main" id="{896B1007-159F-487E-C7DA-CDBA33CEFD68}"/>
              </a:ext>
            </a:extLst>
          </p:cNvPr>
          <p:cNvSpPr txBox="1"/>
          <p:nvPr/>
        </p:nvSpPr>
        <p:spPr>
          <a:xfrm>
            <a:off x="6403598" y="339599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81.4</a:t>
            </a:r>
            <a:endParaRPr sz="1150">
              <a:latin typeface="Meiryo UI"/>
              <a:cs typeface="Meiryo UI"/>
            </a:endParaRPr>
          </a:p>
        </p:txBody>
      </p:sp>
      <p:sp>
        <p:nvSpPr>
          <p:cNvPr id="190" name="object 22">
            <a:extLst>
              <a:ext uri="{FF2B5EF4-FFF2-40B4-BE49-F238E27FC236}">
                <a16:creationId xmlns:a16="http://schemas.microsoft.com/office/drawing/2014/main" id="{0E70194C-F7DA-2CE9-3C72-C5269061A409}"/>
              </a:ext>
            </a:extLst>
          </p:cNvPr>
          <p:cNvSpPr txBox="1"/>
          <p:nvPr/>
        </p:nvSpPr>
        <p:spPr>
          <a:xfrm>
            <a:off x="6862902" y="345854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80.9</a:t>
            </a:r>
            <a:endParaRPr sz="1150">
              <a:latin typeface="Meiryo UI"/>
              <a:cs typeface="Meiryo UI"/>
            </a:endParaRPr>
          </a:p>
        </p:txBody>
      </p:sp>
      <p:sp>
        <p:nvSpPr>
          <p:cNvPr id="191" name="object 23">
            <a:extLst>
              <a:ext uri="{FF2B5EF4-FFF2-40B4-BE49-F238E27FC236}">
                <a16:creationId xmlns:a16="http://schemas.microsoft.com/office/drawing/2014/main" id="{B67A6C10-9A2A-044E-2344-D1A6CAA713D8}"/>
              </a:ext>
            </a:extLst>
          </p:cNvPr>
          <p:cNvSpPr txBox="1"/>
          <p:nvPr/>
        </p:nvSpPr>
        <p:spPr>
          <a:xfrm>
            <a:off x="7322160" y="352566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80.3</a:t>
            </a:r>
            <a:endParaRPr sz="1150">
              <a:latin typeface="Meiryo UI"/>
              <a:cs typeface="Meiryo UI"/>
            </a:endParaRPr>
          </a:p>
        </p:txBody>
      </p:sp>
      <p:sp>
        <p:nvSpPr>
          <p:cNvPr id="192" name="object 24">
            <a:extLst>
              <a:ext uri="{FF2B5EF4-FFF2-40B4-BE49-F238E27FC236}">
                <a16:creationId xmlns:a16="http://schemas.microsoft.com/office/drawing/2014/main" id="{2A265978-C086-3484-82BB-8D53ED4F9DA8}"/>
              </a:ext>
            </a:extLst>
          </p:cNvPr>
          <p:cNvSpPr txBox="1"/>
          <p:nvPr/>
        </p:nvSpPr>
        <p:spPr>
          <a:xfrm>
            <a:off x="7782986" y="359743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79.8</a:t>
            </a:r>
            <a:endParaRPr sz="1150">
              <a:latin typeface="Meiryo UI"/>
              <a:cs typeface="Meiryo UI"/>
            </a:endParaRPr>
          </a:p>
        </p:txBody>
      </p:sp>
      <p:sp>
        <p:nvSpPr>
          <p:cNvPr id="193" name="object 25">
            <a:extLst>
              <a:ext uri="{FF2B5EF4-FFF2-40B4-BE49-F238E27FC236}">
                <a16:creationId xmlns:a16="http://schemas.microsoft.com/office/drawing/2014/main" id="{45767063-00EC-7706-D808-4BBADEE98D08}"/>
              </a:ext>
            </a:extLst>
          </p:cNvPr>
          <p:cNvSpPr txBox="1"/>
          <p:nvPr/>
        </p:nvSpPr>
        <p:spPr>
          <a:xfrm>
            <a:off x="8242337" y="367827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79.1</a:t>
            </a:r>
            <a:endParaRPr sz="1150">
              <a:latin typeface="Meiryo UI"/>
              <a:cs typeface="Meiryo UI"/>
            </a:endParaRPr>
          </a:p>
        </p:txBody>
      </p:sp>
      <p:sp>
        <p:nvSpPr>
          <p:cNvPr id="194" name="object 26">
            <a:extLst>
              <a:ext uri="{FF2B5EF4-FFF2-40B4-BE49-F238E27FC236}">
                <a16:creationId xmlns:a16="http://schemas.microsoft.com/office/drawing/2014/main" id="{1986AFCD-1857-B581-215F-C1B8ED40B721}"/>
              </a:ext>
            </a:extLst>
          </p:cNvPr>
          <p:cNvSpPr txBox="1"/>
          <p:nvPr/>
        </p:nvSpPr>
        <p:spPr>
          <a:xfrm>
            <a:off x="8701548" y="3766791"/>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78.4</a:t>
            </a:r>
            <a:endParaRPr sz="1150">
              <a:latin typeface="Meiryo UI"/>
              <a:cs typeface="Meiryo UI"/>
            </a:endParaRPr>
          </a:p>
        </p:txBody>
      </p:sp>
      <p:sp>
        <p:nvSpPr>
          <p:cNvPr id="195" name="object 27">
            <a:extLst>
              <a:ext uri="{FF2B5EF4-FFF2-40B4-BE49-F238E27FC236}">
                <a16:creationId xmlns:a16="http://schemas.microsoft.com/office/drawing/2014/main" id="{847EAB54-B8E1-2209-6F7E-66EC1382C021}"/>
              </a:ext>
            </a:extLst>
          </p:cNvPr>
          <p:cNvSpPr txBox="1"/>
          <p:nvPr/>
        </p:nvSpPr>
        <p:spPr>
          <a:xfrm>
            <a:off x="9160853" y="3858330"/>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77.6</a:t>
            </a:r>
            <a:endParaRPr sz="1150">
              <a:latin typeface="Meiryo UI"/>
              <a:cs typeface="Meiryo UI"/>
            </a:endParaRPr>
          </a:p>
        </p:txBody>
      </p:sp>
      <p:sp>
        <p:nvSpPr>
          <p:cNvPr id="196" name="object 28">
            <a:extLst>
              <a:ext uri="{FF2B5EF4-FFF2-40B4-BE49-F238E27FC236}">
                <a16:creationId xmlns:a16="http://schemas.microsoft.com/office/drawing/2014/main" id="{61157ED2-7E54-FCF0-6606-2C8E21612886}"/>
              </a:ext>
            </a:extLst>
          </p:cNvPr>
          <p:cNvSpPr txBox="1"/>
          <p:nvPr/>
        </p:nvSpPr>
        <p:spPr>
          <a:xfrm>
            <a:off x="9621725" y="395296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76.9</a:t>
            </a:r>
            <a:endParaRPr sz="1150">
              <a:latin typeface="Meiryo UI"/>
              <a:cs typeface="Meiryo UI"/>
            </a:endParaRPr>
          </a:p>
        </p:txBody>
      </p:sp>
      <p:sp>
        <p:nvSpPr>
          <p:cNvPr id="197" name="object 29">
            <a:extLst>
              <a:ext uri="{FF2B5EF4-FFF2-40B4-BE49-F238E27FC236}">
                <a16:creationId xmlns:a16="http://schemas.microsoft.com/office/drawing/2014/main" id="{3F127CF0-887F-A037-CBE7-249280C74E3C}"/>
              </a:ext>
            </a:extLst>
          </p:cNvPr>
          <p:cNvSpPr txBox="1"/>
          <p:nvPr/>
        </p:nvSpPr>
        <p:spPr>
          <a:xfrm>
            <a:off x="1806028" y="225003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94.6</a:t>
            </a:r>
            <a:endParaRPr sz="1150">
              <a:latin typeface="Meiryo UI"/>
              <a:cs typeface="Meiryo UI"/>
            </a:endParaRPr>
          </a:p>
        </p:txBody>
      </p:sp>
      <p:sp>
        <p:nvSpPr>
          <p:cNvPr id="198" name="object 30">
            <a:extLst>
              <a:ext uri="{FF2B5EF4-FFF2-40B4-BE49-F238E27FC236}">
                <a16:creationId xmlns:a16="http://schemas.microsoft.com/office/drawing/2014/main" id="{95B57163-E6B7-F402-F719-CAFDFEDB3589}"/>
              </a:ext>
            </a:extLst>
          </p:cNvPr>
          <p:cNvSpPr txBox="1"/>
          <p:nvPr/>
        </p:nvSpPr>
        <p:spPr>
          <a:xfrm>
            <a:off x="2141717" y="2591843"/>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91.8</a:t>
            </a:r>
            <a:endParaRPr sz="1150">
              <a:latin typeface="Meiryo UI"/>
              <a:cs typeface="Meiryo UI"/>
            </a:endParaRPr>
          </a:p>
        </p:txBody>
      </p:sp>
      <p:sp>
        <p:nvSpPr>
          <p:cNvPr id="199" name="object 31">
            <a:extLst>
              <a:ext uri="{FF2B5EF4-FFF2-40B4-BE49-F238E27FC236}">
                <a16:creationId xmlns:a16="http://schemas.microsoft.com/office/drawing/2014/main" id="{53336AC6-25BA-7CDF-B66E-D6D597687B02}"/>
              </a:ext>
            </a:extLst>
          </p:cNvPr>
          <p:cNvSpPr txBox="1"/>
          <p:nvPr/>
        </p:nvSpPr>
        <p:spPr>
          <a:xfrm>
            <a:off x="2523212" y="320369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86.5</a:t>
            </a:r>
            <a:endParaRPr sz="1150">
              <a:latin typeface="Meiryo UI"/>
              <a:cs typeface="Meiryo UI"/>
            </a:endParaRPr>
          </a:p>
        </p:txBody>
      </p:sp>
      <p:sp>
        <p:nvSpPr>
          <p:cNvPr id="200" name="object 32">
            <a:extLst>
              <a:ext uri="{FF2B5EF4-FFF2-40B4-BE49-F238E27FC236}">
                <a16:creationId xmlns:a16="http://schemas.microsoft.com/office/drawing/2014/main" id="{45231E62-29DE-5206-88D2-627A4BB13756}"/>
              </a:ext>
            </a:extLst>
          </p:cNvPr>
          <p:cNvSpPr txBox="1"/>
          <p:nvPr/>
        </p:nvSpPr>
        <p:spPr>
          <a:xfrm>
            <a:off x="3186993" y="306185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84.1</a:t>
            </a:r>
            <a:endParaRPr sz="1150">
              <a:latin typeface="Meiryo UI"/>
              <a:cs typeface="Meiryo UI"/>
            </a:endParaRPr>
          </a:p>
        </p:txBody>
      </p:sp>
      <p:sp>
        <p:nvSpPr>
          <p:cNvPr id="201" name="object 33">
            <a:extLst>
              <a:ext uri="{FF2B5EF4-FFF2-40B4-BE49-F238E27FC236}">
                <a16:creationId xmlns:a16="http://schemas.microsoft.com/office/drawing/2014/main" id="{D4693E8C-2E51-5888-F64C-2895BBEC2A90}"/>
              </a:ext>
            </a:extLst>
          </p:cNvPr>
          <p:cNvSpPr txBox="1"/>
          <p:nvPr/>
        </p:nvSpPr>
        <p:spPr>
          <a:xfrm>
            <a:off x="3689014" y="3418858"/>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81.2</a:t>
            </a:r>
            <a:endParaRPr sz="1150">
              <a:latin typeface="Meiryo UI"/>
              <a:cs typeface="Meiryo UI"/>
            </a:endParaRPr>
          </a:p>
        </p:txBody>
      </p:sp>
      <p:sp>
        <p:nvSpPr>
          <p:cNvPr id="202" name="object 34">
            <a:extLst>
              <a:ext uri="{FF2B5EF4-FFF2-40B4-BE49-F238E27FC236}">
                <a16:creationId xmlns:a16="http://schemas.microsoft.com/office/drawing/2014/main" id="{5BD3A731-16FF-5EBA-390A-9C75954CD640}"/>
              </a:ext>
            </a:extLst>
          </p:cNvPr>
          <p:cNvSpPr txBox="1"/>
          <p:nvPr/>
        </p:nvSpPr>
        <p:spPr>
          <a:xfrm>
            <a:off x="5024164" y="455870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75.5</a:t>
            </a:r>
            <a:endParaRPr sz="1150">
              <a:latin typeface="Meiryo UI"/>
              <a:cs typeface="Meiryo UI"/>
            </a:endParaRPr>
          </a:p>
        </p:txBody>
      </p:sp>
      <p:sp>
        <p:nvSpPr>
          <p:cNvPr id="203" name="object 35">
            <a:extLst>
              <a:ext uri="{FF2B5EF4-FFF2-40B4-BE49-F238E27FC236}">
                <a16:creationId xmlns:a16="http://schemas.microsoft.com/office/drawing/2014/main" id="{94430C14-302B-0D24-CFCE-983DFBE25BDC}"/>
              </a:ext>
            </a:extLst>
          </p:cNvPr>
          <p:cNvSpPr txBox="1"/>
          <p:nvPr/>
        </p:nvSpPr>
        <p:spPr>
          <a:xfrm>
            <a:off x="5483469" y="463804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74.9</a:t>
            </a:r>
            <a:endParaRPr sz="1150">
              <a:latin typeface="Meiryo UI"/>
              <a:cs typeface="Meiryo UI"/>
            </a:endParaRPr>
          </a:p>
        </p:txBody>
      </p:sp>
      <p:sp>
        <p:nvSpPr>
          <p:cNvPr id="204" name="object 36">
            <a:extLst>
              <a:ext uri="{FF2B5EF4-FFF2-40B4-BE49-F238E27FC236}">
                <a16:creationId xmlns:a16="http://schemas.microsoft.com/office/drawing/2014/main" id="{5E7E76C2-8A61-56D8-1297-A8478F8D1646}"/>
              </a:ext>
            </a:extLst>
          </p:cNvPr>
          <p:cNvSpPr txBox="1"/>
          <p:nvPr/>
        </p:nvSpPr>
        <p:spPr>
          <a:xfrm>
            <a:off x="5917327" y="4709778"/>
            <a:ext cx="1790064" cy="207010"/>
          </a:xfrm>
          <a:prstGeom prst="rect">
            <a:avLst/>
          </a:prstGeom>
        </p:spPr>
        <p:txBody>
          <a:bodyPr vert="horz" wrap="square" lIns="0" tIns="17780" rIns="0" bIns="0" rtlCol="0">
            <a:spAutoFit/>
          </a:bodyPr>
          <a:lstStyle/>
          <a:p>
            <a:pPr marL="38100">
              <a:lnSpc>
                <a:spcPct val="100000"/>
              </a:lnSpc>
              <a:spcBef>
                <a:spcPts val="140"/>
              </a:spcBef>
            </a:pPr>
            <a:r>
              <a:rPr sz="1725" baseline="4830" dirty="0">
                <a:latin typeface="Meiryo UI"/>
                <a:cs typeface="Meiryo UI"/>
              </a:rPr>
              <a:t>74.4</a:t>
            </a:r>
            <a:r>
              <a:rPr sz="1725" spc="209" baseline="4830" dirty="0">
                <a:latin typeface="Meiryo UI"/>
                <a:cs typeface="Meiryo UI"/>
              </a:rPr>
              <a:t>  </a:t>
            </a:r>
            <a:r>
              <a:rPr sz="1725" baseline="2415" dirty="0">
                <a:latin typeface="Meiryo UI"/>
                <a:cs typeface="Meiryo UI"/>
              </a:rPr>
              <a:t>74.3</a:t>
            </a:r>
            <a:r>
              <a:rPr sz="1725" spc="195" baseline="2415" dirty="0">
                <a:latin typeface="Meiryo UI"/>
                <a:cs typeface="Meiryo UI"/>
              </a:rPr>
              <a:t>  </a:t>
            </a:r>
            <a:r>
              <a:rPr sz="1725" baseline="2415" dirty="0">
                <a:latin typeface="Meiryo UI"/>
                <a:cs typeface="Meiryo UI"/>
              </a:rPr>
              <a:t>74.4</a:t>
            </a:r>
            <a:r>
              <a:rPr sz="1725" spc="202" baseline="2415" dirty="0">
                <a:latin typeface="Meiryo UI"/>
                <a:cs typeface="Meiryo UI"/>
              </a:rPr>
              <a:t>  </a:t>
            </a:r>
            <a:r>
              <a:rPr sz="1150" spc="-20" dirty="0">
                <a:latin typeface="Meiryo UI"/>
                <a:cs typeface="Meiryo UI"/>
              </a:rPr>
              <a:t>74.3</a:t>
            </a:r>
            <a:endParaRPr sz="1150">
              <a:latin typeface="Meiryo UI"/>
              <a:cs typeface="Meiryo UI"/>
            </a:endParaRPr>
          </a:p>
        </p:txBody>
      </p:sp>
      <p:sp>
        <p:nvSpPr>
          <p:cNvPr id="205" name="object 37">
            <a:extLst>
              <a:ext uri="{FF2B5EF4-FFF2-40B4-BE49-F238E27FC236}">
                <a16:creationId xmlns:a16="http://schemas.microsoft.com/office/drawing/2014/main" id="{E823624E-D477-6CA1-4E86-2F984FE58FBA}"/>
              </a:ext>
            </a:extLst>
          </p:cNvPr>
          <p:cNvSpPr txBox="1"/>
          <p:nvPr/>
        </p:nvSpPr>
        <p:spPr>
          <a:xfrm>
            <a:off x="7782986" y="472812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74.1</a:t>
            </a:r>
            <a:endParaRPr sz="1150">
              <a:latin typeface="Meiryo UI"/>
              <a:cs typeface="Meiryo UI"/>
            </a:endParaRPr>
          </a:p>
        </p:txBody>
      </p:sp>
      <p:sp>
        <p:nvSpPr>
          <p:cNvPr id="206" name="object 38">
            <a:extLst>
              <a:ext uri="{FF2B5EF4-FFF2-40B4-BE49-F238E27FC236}">
                <a16:creationId xmlns:a16="http://schemas.microsoft.com/office/drawing/2014/main" id="{51FE1795-4A9D-D821-011A-DF6227E5326D}"/>
              </a:ext>
            </a:extLst>
          </p:cNvPr>
          <p:cNvSpPr txBox="1"/>
          <p:nvPr/>
        </p:nvSpPr>
        <p:spPr>
          <a:xfrm>
            <a:off x="4564860" y="4758600"/>
            <a:ext cx="4037329" cy="207010"/>
          </a:xfrm>
          <a:prstGeom prst="rect">
            <a:avLst/>
          </a:prstGeom>
        </p:spPr>
        <p:txBody>
          <a:bodyPr vert="horz" wrap="square" lIns="0" tIns="17780" rIns="0" bIns="0" rtlCol="0">
            <a:spAutoFit/>
          </a:bodyPr>
          <a:lstStyle/>
          <a:p>
            <a:pPr marL="12700">
              <a:lnSpc>
                <a:spcPct val="100000"/>
              </a:lnSpc>
              <a:spcBef>
                <a:spcPts val="140"/>
              </a:spcBef>
              <a:tabLst>
                <a:tab pos="3689985" algn="l"/>
              </a:tabLst>
            </a:pPr>
            <a:r>
              <a:rPr sz="1150" spc="-20" dirty="0">
                <a:latin typeface="Meiryo UI"/>
                <a:cs typeface="Meiryo UI"/>
              </a:rPr>
              <a:t>73.9</a:t>
            </a:r>
            <a:r>
              <a:rPr sz="1150" dirty="0">
                <a:latin typeface="Meiryo UI"/>
                <a:cs typeface="Meiryo UI"/>
              </a:rPr>
              <a:t>	</a:t>
            </a:r>
            <a:r>
              <a:rPr sz="1150" spc="-20" dirty="0">
                <a:latin typeface="Meiryo UI"/>
                <a:cs typeface="Meiryo UI"/>
              </a:rPr>
              <a:t>73.9</a:t>
            </a:r>
            <a:endParaRPr sz="1150">
              <a:latin typeface="Meiryo UI"/>
              <a:cs typeface="Meiryo UI"/>
            </a:endParaRPr>
          </a:p>
        </p:txBody>
      </p:sp>
      <p:sp>
        <p:nvSpPr>
          <p:cNvPr id="207" name="object 39">
            <a:extLst>
              <a:ext uri="{FF2B5EF4-FFF2-40B4-BE49-F238E27FC236}">
                <a16:creationId xmlns:a16="http://schemas.microsoft.com/office/drawing/2014/main" id="{D6CAD5E5-1FB6-C165-C90C-C31025781298}"/>
              </a:ext>
            </a:extLst>
          </p:cNvPr>
          <p:cNvSpPr txBox="1"/>
          <p:nvPr/>
        </p:nvSpPr>
        <p:spPr>
          <a:xfrm>
            <a:off x="8701549" y="4804378"/>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73.5</a:t>
            </a:r>
            <a:endParaRPr sz="1150">
              <a:latin typeface="Meiryo UI"/>
              <a:cs typeface="Meiryo UI"/>
            </a:endParaRPr>
          </a:p>
        </p:txBody>
      </p:sp>
      <p:sp>
        <p:nvSpPr>
          <p:cNvPr id="208" name="object 40">
            <a:extLst>
              <a:ext uri="{FF2B5EF4-FFF2-40B4-BE49-F238E27FC236}">
                <a16:creationId xmlns:a16="http://schemas.microsoft.com/office/drawing/2014/main" id="{5BB0EA69-A322-DE01-BD37-2B334B90F3F6}"/>
              </a:ext>
            </a:extLst>
          </p:cNvPr>
          <p:cNvSpPr txBox="1"/>
          <p:nvPr/>
        </p:nvSpPr>
        <p:spPr>
          <a:xfrm>
            <a:off x="9160853" y="4871501"/>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73.0</a:t>
            </a:r>
            <a:endParaRPr sz="1150">
              <a:latin typeface="Meiryo UI"/>
              <a:cs typeface="Meiryo UI"/>
            </a:endParaRPr>
          </a:p>
        </p:txBody>
      </p:sp>
      <p:sp>
        <p:nvSpPr>
          <p:cNvPr id="209" name="object 41">
            <a:extLst>
              <a:ext uri="{FF2B5EF4-FFF2-40B4-BE49-F238E27FC236}">
                <a16:creationId xmlns:a16="http://schemas.microsoft.com/office/drawing/2014/main" id="{5A4C8C6C-E0F9-B255-050B-7EDBFEA12306}"/>
              </a:ext>
            </a:extLst>
          </p:cNvPr>
          <p:cNvSpPr txBox="1"/>
          <p:nvPr/>
        </p:nvSpPr>
        <p:spPr>
          <a:xfrm>
            <a:off x="1346788" y="1021431"/>
            <a:ext cx="819150" cy="1054100"/>
          </a:xfrm>
          <a:prstGeom prst="rect">
            <a:avLst/>
          </a:prstGeom>
        </p:spPr>
        <p:txBody>
          <a:bodyPr vert="horz" wrap="square" lIns="0" tIns="11430" rIns="0" bIns="0" rtlCol="0">
            <a:spAutoFit/>
          </a:bodyPr>
          <a:lstStyle/>
          <a:p>
            <a:pPr marL="12700" marR="192405" indent="1270">
              <a:lnSpc>
                <a:spcPct val="158500"/>
              </a:lnSpc>
              <a:spcBef>
                <a:spcPts val="90"/>
              </a:spcBef>
            </a:pPr>
            <a:r>
              <a:rPr sz="1150" dirty="0">
                <a:latin typeface="Meiryo UI"/>
                <a:cs typeface="Meiryo UI"/>
              </a:rPr>
              <a:t>（万人</a:t>
            </a:r>
            <a:r>
              <a:rPr sz="1150" spc="-50" dirty="0">
                <a:latin typeface="Meiryo UI"/>
                <a:cs typeface="Meiryo UI"/>
              </a:rPr>
              <a:t>） </a:t>
            </a:r>
            <a:r>
              <a:rPr sz="1150" spc="-20" dirty="0">
                <a:latin typeface="Meiryo UI"/>
                <a:cs typeface="Meiryo UI"/>
              </a:rPr>
              <a:t>97.7</a:t>
            </a:r>
            <a:endParaRPr sz="1150">
              <a:latin typeface="Meiryo UI"/>
              <a:cs typeface="Meiryo UI"/>
            </a:endParaRPr>
          </a:p>
          <a:p>
            <a:pPr marL="471805">
              <a:lnSpc>
                <a:spcPts val="1355"/>
              </a:lnSpc>
              <a:spcBef>
                <a:spcPts val="1010"/>
              </a:spcBef>
            </a:pPr>
            <a:r>
              <a:rPr sz="1150" spc="-20" dirty="0">
                <a:latin typeface="Meiryo UI"/>
                <a:cs typeface="Meiryo UI"/>
              </a:rPr>
              <a:t>95.2</a:t>
            </a:r>
            <a:endParaRPr sz="1150">
              <a:latin typeface="Meiryo UI"/>
              <a:cs typeface="Meiryo UI"/>
            </a:endParaRPr>
          </a:p>
          <a:p>
            <a:pPr marL="12700">
              <a:lnSpc>
                <a:spcPts val="1355"/>
              </a:lnSpc>
            </a:pPr>
            <a:r>
              <a:rPr sz="1150" spc="-20" dirty="0">
                <a:latin typeface="Meiryo UI"/>
                <a:cs typeface="Meiryo UI"/>
              </a:rPr>
              <a:t>97.7</a:t>
            </a:r>
            <a:endParaRPr sz="1150">
              <a:latin typeface="Meiryo UI"/>
              <a:cs typeface="Meiryo UI"/>
            </a:endParaRPr>
          </a:p>
        </p:txBody>
      </p:sp>
      <p:sp>
        <p:nvSpPr>
          <p:cNvPr id="210" name="object 42">
            <a:extLst>
              <a:ext uri="{FF2B5EF4-FFF2-40B4-BE49-F238E27FC236}">
                <a16:creationId xmlns:a16="http://schemas.microsoft.com/office/drawing/2014/main" id="{C75C2095-ABF5-AD60-38D9-12E7F26050E5}"/>
              </a:ext>
            </a:extLst>
          </p:cNvPr>
          <p:cNvSpPr txBox="1"/>
          <p:nvPr/>
        </p:nvSpPr>
        <p:spPr>
          <a:xfrm>
            <a:off x="893598" y="5004272"/>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70</a:t>
            </a:r>
            <a:endParaRPr sz="1150">
              <a:latin typeface="Meiryo UI"/>
              <a:cs typeface="Meiryo UI"/>
            </a:endParaRPr>
          </a:p>
        </p:txBody>
      </p:sp>
      <p:sp>
        <p:nvSpPr>
          <p:cNvPr id="211" name="object 43">
            <a:extLst>
              <a:ext uri="{FF2B5EF4-FFF2-40B4-BE49-F238E27FC236}">
                <a16:creationId xmlns:a16="http://schemas.microsoft.com/office/drawing/2014/main" id="{E8938DCF-4546-878A-E6F7-5BF74F57F467}"/>
              </a:ext>
            </a:extLst>
          </p:cNvPr>
          <p:cNvSpPr txBox="1"/>
          <p:nvPr/>
        </p:nvSpPr>
        <p:spPr>
          <a:xfrm>
            <a:off x="893598" y="4390889"/>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75</a:t>
            </a:r>
            <a:endParaRPr sz="1150">
              <a:latin typeface="Meiryo UI"/>
              <a:cs typeface="Meiryo UI"/>
            </a:endParaRPr>
          </a:p>
        </p:txBody>
      </p:sp>
      <p:sp>
        <p:nvSpPr>
          <p:cNvPr id="212" name="object 44">
            <a:extLst>
              <a:ext uri="{FF2B5EF4-FFF2-40B4-BE49-F238E27FC236}">
                <a16:creationId xmlns:a16="http://schemas.microsoft.com/office/drawing/2014/main" id="{881A84C9-BCBE-82F7-09E8-A5F7E51737C6}"/>
              </a:ext>
            </a:extLst>
          </p:cNvPr>
          <p:cNvSpPr txBox="1"/>
          <p:nvPr/>
        </p:nvSpPr>
        <p:spPr>
          <a:xfrm>
            <a:off x="893598" y="3777487"/>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80</a:t>
            </a:r>
            <a:endParaRPr sz="1150">
              <a:latin typeface="Meiryo UI"/>
              <a:cs typeface="Meiryo UI"/>
            </a:endParaRPr>
          </a:p>
        </p:txBody>
      </p:sp>
      <p:sp>
        <p:nvSpPr>
          <p:cNvPr id="213" name="object 45">
            <a:extLst>
              <a:ext uri="{FF2B5EF4-FFF2-40B4-BE49-F238E27FC236}">
                <a16:creationId xmlns:a16="http://schemas.microsoft.com/office/drawing/2014/main" id="{03BB6F48-B9C2-8405-F6B7-811082F727BC}"/>
              </a:ext>
            </a:extLst>
          </p:cNvPr>
          <p:cNvSpPr txBox="1"/>
          <p:nvPr/>
        </p:nvSpPr>
        <p:spPr>
          <a:xfrm>
            <a:off x="893598" y="3164086"/>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85</a:t>
            </a:r>
            <a:endParaRPr sz="1150">
              <a:latin typeface="Meiryo UI"/>
              <a:cs typeface="Meiryo UI"/>
            </a:endParaRPr>
          </a:p>
        </p:txBody>
      </p:sp>
      <p:sp>
        <p:nvSpPr>
          <p:cNvPr id="214" name="object 46">
            <a:extLst>
              <a:ext uri="{FF2B5EF4-FFF2-40B4-BE49-F238E27FC236}">
                <a16:creationId xmlns:a16="http://schemas.microsoft.com/office/drawing/2014/main" id="{3708BB1F-F72F-8503-0BCE-DDA3D9613612}"/>
              </a:ext>
            </a:extLst>
          </p:cNvPr>
          <p:cNvSpPr txBox="1"/>
          <p:nvPr/>
        </p:nvSpPr>
        <p:spPr>
          <a:xfrm>
            <a:off x="893598" y="2550610"/>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90</a:t>
            </a:r>
            <a:endParaRPr sz="1150">
              <a:latin typeface="Meiryo UI"/>
              <a:cs typeface="Meiryo UI"/>
            </a:endParaRPr>
          </a:p>
        </p:txBody>
      </p:sp>
      <p:sp>
        <p:nvSpPr>
          <p:cNvPr id="215" name="object 47">
            <a:extLst>
              <a:ext uri="{FF2B5EF4-FFF2-40B4-BE49-F238E27FC236}">
                <a16:creationId xmlns:a16="http://schemas.microsoft.com/office/drawing/2014/main" id="{ACECAA44-36AF-BFE7-7DD3-BF07B7B28600}"/>
              </a:ext>
            </a:extLst>
          </p:cNvPr>
          <p:cNvSpPr txBox="1"/>
          <p:nvPr/>
        </p:nvSpPr>
        <p:spPr>
          <a:xfrm>
            <a:off x="893598" y="1938758"/>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95</a:t>
            </a:r>
            <a:endParaRPr sz="1150">
              <a:latin typeface="Meiryo UI"/>
              <a:cs typeface="Meiryo UI"/>
            </a:endParaRPr>
          </a:p>
        </p:txBody>
      </p:sp>
      <p:sp>
        <p:nvSpPr>
          <p:cNvPr id="216" name="object 48">
            <a:extLst>
              <a:ext uri="{FF2B5EF4-FFF2-40B4-BE49-F238E27FC236}">
                <a16:creationId xmlns:a16="http://schemas.microsoft.com/office/drawing/2014/main" id="{69135464-A033-359E-BAFE-CFE27FED48E5}"/>
              </a:ext>
            </a:extLst>
          </p:cNvPr>
          <p:cNvSpPr txBox="1"/>
          <p:nvPr/>
        </p:nvSpPr>
        <p:spPr>
          <a:xfrm>
            <a:off x="800510" y="1325357"/>
            <a:ext cx="306705"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100</a:t>
            </a:r>
            <a:endParaRPr sz="1150">
              <a:latin typeface="Meiryo UI"/>
              <a:cs typeface="Meiryo UI"/>
            </a:endParaRPr>
          </a:p>
        </p:txBody>
      </p:sp>
      <p:sp>
        <p:nvSpPr>
          <p:cNvPr id="217" name="object 49">
            <a:extLst>
              <a:ext uri="{FF2B5EF4-FFF2-40B4-BE49-F238E27FC236}">
                <a16:creationId xmlns:a16="http://schemas.microsoft.com/office/drawing/2014/main" id="{4A5CE947-1233-4114-4EF1-39E59A0DE46E}"/>
              </a:ext>
            </a:extLst>
          </p:cNvPr>
          <p:cNvSpPr txBox="1"/>
          <p:nvPr/>
        </p:nvSpPr>
        <p:spPr>
          <a:xfrm>
            <a:off x="1323849" y="5174854"/>
            <a:ext cx="8703310" cy="474345"/>
          </a:xfrm>
          <a:prstGeom prst="rect">
            <a:avLst/>
          </a:prstGeom>
        </p:spPr>
        <p:txBody>
          <a:bodyPr vert="horz" wrap="square" lIns="0" tIns="60325" rIns="0" bIns="0" rtlCol="0">
            <a:spAutoFit/>
          </a:bodyPr>
          <a:lstStyle/>
          <a:p>
            <a:pPr marR="32384" algn="r">
              <a:lnSpc>
                <a:spcPct val="100000"/>
              </a:lnSpc>
              <a:spcBef>
                <a:spcPts val="475"/>
              </a:spcBef>
            </a:pPr>
            <a:r>
              <a:rPr sz="1150" dirty="0">
                <a:latin typeface="Meiryo UI"/>
                <a:cs typeface="Meiryo UI"/>
              </a:rPr>
              <a:t>2016</a:t>
            </a:r>
            <a:r>
              <a:rPr sz="1150" spc="355" dirty="0">
                <a:latin typeface="Meiryo UI"/>
                <a:cs typeface="Meiryo UI"/>
              </a:rPr>
              <a:t> </a:t>
            </a:r>
            <a:r>
              <a:rPr sz="1150" dirty="0">
                <a:latin typeface="Meiryo UI"/>
                <a:cs typeface="Meiryo UI"/>
              </a:rPr>
              <a:t>2017</a:t>
            </a:r>
            <a:r>
              <a:rPr sz="1150" spc="340" dirty="0">
                <a:latin typeface="Meiryo UI"/>
                <a:cs typeface="Meiryo UI"/>
              </a:rPr>
              <a:t> </a:t>
            </a:r>
            <a:r>
              <a:rPr sz="1150" dirty="0">
                <a:latin typeface="Meiryo UI"/>
                <a:cs typeface="Meiryo UI"/>
              </a:rPr>
              <a:t>2018</a:t>
            </a:r>
            <a:r>
              <a:rPr sz="1150" spc="340" dirty="0">
                <a:latin typeface="Meiryo UI"/>
                <a:cs typeface="Meiryo UI"/>
              </a:rPr>
              <a:t> </a:t>
            </a:r>
            <a:r>
              <a:rPr sz="1150" dirty="0">
                <a:latin typeface="Meiryo UI"/>
                <a:cs typeface="Meiryo UI"/>
              </a:rPr>
              <a:t>2019</a:t>
            </a:r>
            <a:r>
              <a:rPr sz="1150" spc="360" dirty="0">
                <a:latin typeface="Meiryo UI"/>
                <a:cs typeface="Meiryo UI"/>
              </a:rPr>
              <a:t> </a:t>
            </a:r>
            <a:r>
              <a:rPr sz="1150" dirty="0">
                <a:latin typeface="Meiryo UI"/>
                <a:cs typeface="Meiryo UI"/>
              </a:rPr>
              <a:t>2020</a:t>
            </a:r>
            <a:r>
              <a:rPr sz="1150" spc="340" dirty="0">
                <a:latin typeface="Meiryo UI"/>
                <a:cs typeface="Meiryo UI"/>
              </a:rPr>
              <a:t> </a:t>
            </a:r>
            <a:r>
              <a:rPr sz="1150" dirty="0">
                <a:latin typeface="Meiryo UI"/>
                <a:cs typeface="Meiryo UI"/>
              </a:rPr>
              <a:t>2021</a:t>
            </a:r>
            <a:r>
              <a:rPr sz="1150" spc="340" dirty="0">
                <a:latin typeface="Meiryo UI"/>
                <a:cs typeface="Meiryo UI"/>
              </a:rPr>
              <a:t> </a:t>
            </a:r>
            <a:r>
              <a:rPr sz="1150" dirty="0">
                <a:latin typeface="Meiryo UI"/>
                <a:cs typeface="Meiryo UI"/>
              </a:rPr>
              <a:t>2022</a:t>
            </a:r>
            <a:r>
              <a:rPr sz="1150" spc="345" dirty="0">
                <a:latin typeface="Meiryo UI"/>
                <a:cs typeface="Meiryo UI"/>
              </a:rPr>
              <a:t> </a:t>
            </a:r>
            <a:r>
              <a:rPr sz="1150" dirty="0">
                <a:latin typeface="Meiryo UI"/>
                <a:cs typeface="Meiryo UI"/>
              </a:rPr>
              <a:t>2023</a:t>
            </a:r>
            <a:r>
              <a:rPr sz="1150" spc="355" dirty="0">
                <a:latin typeface="Meiryo UI"/>
                <a:cs typeface="Meiryo UI"/>
              </a:rPr>
              <a:t> </a:t>
            </a:r>
            <a:r>
              <a:rPr sz="1150" dirty="0">
                <a:latin typeface="Meiryo UI"/>
                <a:cs typeface="Meiryo UI"/>
              </a:rPr>
              <a:t>2024</a:t>
            </a:r>
            <a:r>
              <a:rPr sz="1150" spc="340" dirty="0">
                <a:latin typeface="Meiryo UI"/>
                <a:cs typeface="Meiryo UI"/>
              </a:rPr>
              <a:t> </a:t>
            </a:r>
            <a:r>
              <a:rPr sz="1150" dirty="0">
                <a:latin typeface="Meiryo UI"/>
                <a:cs typeface="Meiryo UI"/>
              </a:rPr>
              <a:t>2025</a:t>
            </a:r>
            <a:r>
              <a:rPr sz="1150" spc="340" dirty="0">
                <a:latin typeface="Meiryo UI"/>
                <a:cs typeface="Meiryo UI"/>
              </a:rPr>
              <a:t> </a:t>
            </a:r>
            <a:r>
              <a:rPr sz="1150" dirty="0">
                <a:latin typeface="Meiryo UI"/>
                <a:cs typeface="Meiryo UI"/>
              </a:rPr>
              <a:t>2026</a:t>
            </a:r>
            <a:r>
              <a:rPr sz="1150" spc="360" dirty="0">
                <a:latin typeface="Meiryo UI"/>
                <a:cs typeface="Meiryo UI"/>
              </a:rPr>
              <a:t> </a:t>
            </a:r>
            <a:r>
              <a:rPr sz="1150" dirty="0">
                <a:latin typeface="Meiryo UI"/>
                <a:cs typeface="Meiryo UI"/>
              </a:rPr>
              <a:t>2027</a:t>
            </a:r>
            <a:r>
              <a:rPr sz="1150" spc="370" dirty="0">
                <a:latin typeface="Meiryo UI"/>
                <a:cs typeface="Meiryo UI"/>
              </a:rPr>
              <a:t> </a:t>
            </a:r>
            <a:r>
              <a:rPr sz="1150" dirty="0">
                <a:latin typeface="Meiryo UI"/>
                <a:cs typeface="Meiryo UI"/>
              </a:rPr>
              <a:t>2028</a:t>
            </a:r>
            <a:r>
              <a:rPr sz="1150" spc="355" dirty="0">
                <a:latin typeface="Meiryo UI"/>
                <a:cs typeface="Meiryo UI"/>
              </a:rPr>
              <a:t> </a:t>
            </a:r>
            <a:r>
              <a:rPr sz="1150" dirty="0">
                <a:latin typeface="Meiryo UI"/>
                <a:cs typeface="Meiryo UI"/>
              </a:rPr>
              <a:t>2029</a:t>
            </a:r>
            <a:r>
              <a:rPr sz="1150" spc="360" dirty="0">
                <a:latin typeface="Meiryo UI"/>
                <a:cs typeface="Meiryo UI"/>
              </a:rPr>
              <a:t> </a:t>
            </a:r>
            <a:r>
              <a:rPr sz="1150" dirty="0">
                <a:latin typeface="Meiryo UI"/>
                <a:cs typeface="Meiryo UI"/>
              </a:rPr>
              <a:t>2030</a:t>
            </a:r>
            <a:r>
              <a:rPr sz="1150" spc="365" dirty="0">
                <a:latin typeface="Meiryo UI"/>
                <a:cs typeface="Meiryo UI"/>
              </a:rPr>
              <a:t> </a:t>
            </a:r>
            <a:r>
              <a:rPr sz="1150" dirty="0">
                <a:latin typeface="Meiryo UI"/>
                <a:cs typeface="Meiryo UI"/>
              </a:rPr>
              <a:t>2031</a:t>
            </a:r>
            <a:r>
              <a:rPr sz="1150" spc="345" dirty="0">
                <a:latin typeface="Meiryo UI"/>
                <a:cs typeface="Meiryo UI"/>
              </a:rPr>
              <a:t> </a:t>
            </a:r>
            <a:r>
              <a:rPr sz="1150" dirty="0">
                <a:latin typeface="Meiryo UI"/>
                <a:cs typeface="Meiryo UI"/>
              </a:rPr>
              <a:t>2032</a:t>
            </a:r>
            <a:r>
              <a:rPr sz="1150" spc="340" dirty="0">
                <a:latin typeface="Meiryo UI"/>
                <a:cs typeface="Meiryo UI"/>
              </a:rPr>
              <a:t> </a:t>
            </a:r>
            <a:r>
              <a:rPr sz="1150" dirty="0">
                <a:latin typeface="Meiryo UI"/>
                <a:cs typeface="Meiryo UI"/>
              </a:rPr>
              <a:t>2033</a:t>
            </a:r>
            <a:r>
              <a:rPr sz="1150" spc="340" dirty="0">
                <a:latin typeface="Meiryo UI"/>
                <a:cs typeface="Meiryo UI"/>
              </a:rPr>
              <a:t> </a:t>
            </a:r>
            <a:r>
              <a:rPr sz="1150" spc="-20" dirty="0">
                <a:latin typeface="Meiryo UI"/>
                <a:cs typeface="Meiryo UI"/>
              </a:rPr>
              <a:t>2034</a:t>
            </a:r>
            <a:endParaRPr sz="1150">
              <a:latin typeface="Meiryo UI"/>
              <a:cs typeface="Meiryo UI"/>
            </a:endParaRPr>
          </a:p>
          <a:p>
            <a:pPr marR="5080" algn="r">
              <a:lnSpc>
                <a:spcPct val="100000"/>
              </a:lnSpc>
              <a:spcBef>
                <a:spcPts val="390"/>
              </a:spcBef>
            </a:pPr>
            <a:r>
              <a:rPr sz="1150" dirty="0">
                <a:latin typeface="Meiryo UI"/>
                <a:cs typeface="Meiryo UI"/>
              </a:rPr>
              <a:t>（年</a:t>
            </a:r>
            <a:r>
              <a:rPr sz="1150" spc="-50" dirty="0">
                <a:latin typeface="Meiryo UI"/>
                <a:cs typeface="Meiryo UI"/>
              </a:rPr>
              <a:t>）</a:t>
            </a:r>
            <a:endParaRPr sz="1150">
              <a:latin typeface="Meiryo UI"/>
              <a:cs typeface="Meiryo UI"/>
            </a:endParaRPr>
          </a:p>
        </p:txBody>
      </p:sp>
      <p:grpSp>
        <p:nvGrpSpPr>
          <p:cNvPr id="218" name="object 50">
            <a:extLst>
              <a:ext uri="{FF2B5EF4-FFF2-40B4-BE49-F238E27FC236}">
                <a16:creationId xmlns:a16="http://schemas.microsoft.com/office/drawing/2014/main" id="{95940B84-C874-06E9-EF68-9FC24A07273C}"/>
              </a:ext>
            </a:extLst>
          </p:cNvPr>
          <p:cNvGrpSpPr/>
          <p:nvPr/>
        </p:nvGrpSpPr>
        <p:grpSpPr>
          <a:xfrm>
            <a:off x="7638338" y="1624834"/>
            <a:ext cx="387985" cy="573405"/>
            <a:chOff x="7458456" y="1639824"/>
            <a:chExt cx="387985" cy="573405"/>
          </a:xfrm>
        </p:grpSpPr>
        <p:sp>
          <p:nvSpPr>
            <p:cNvPr id="219" name="object 51">
              <a:extLst>
                <a:ext uri="{FF2B5EF4-FFF2-40B4-BE49-F238E27FC236}">
                  <a16:creationId xmlns:a16="http://schemas.microsoft.com/office/drawing/2014/main" id="{B974FE8A-AA95-FBDC-3B86-F03CB6ABFAF1}"/>
                </a:ext>
              </a:extLst>
            </p:cNvPr>
            <p:cNvSpPr/>
            <p:nvPr/>
          </p:nvSpPr>
          <p:spPr>
            <a:xfrm>
              <a:off x="7458456" y="1639824"/>
              <a:ext cx="387350" cy="41275"/>
            </a:xfrm>
            <a:custGeom>
              <a:avLst/>
              <a:gdLst/>
              <a:ahLst/>
              <a:cxnLst/>
              <a:rect l="l" t="t" r="r" b="b"/>
              <a:pathLst>
                <a:path w="387350" h="41275">
                  <a:moveTo>
                    <a:pt x="103632" y="41148"/>
                  </a:moveTo>
                  <a:lnTo>
                    <a:pt x="21336" y="41148"/>
                  </a:lnTo>
                  <a:lnTo>
                    <a:pt x="13501" y="39552"/>
                  </a:lnTo>
                  <a:lnTo>
                    <a:pt x="6667" y="35242"/>
                  </a:lnTo>
                  <a:lnTo>
                    <a:pt x="1833" y="28932"/>
                  </a:lnTo>
                  <a:lnTo>
                    <a:pt x="0" y="21336"/>
                  </a:lnTo>
                  <a:lnTo>
                    <a:pt x="1833" y="13501"/>
                  </a:lnTo>
                  <a:lnTo>
                    <a:pt x="6667" y="6667"/>
                  </a:lnTo>
                  <a:lnTo>
                    <a:pt x="13501" y="1833"/>
                  </a:lnTo>
                  <a:lnTo>
                    <a:pt x="21336" y="0"/>
                  </a:lnTo>
                  <a:lnTo>
                    <a:pt x="103632" y="0"/>
                  </a:lnTo>
                  <a:lnTo>
                    <a:pt x="111228" y="1833"/>
                  </a:lnTo>
                  <a:lnTo>
                    <a:pt x="117538" y="6667"/>
                  </a:lnTo>
                  <a:lnTo>
                    <a:pt x="121848" y="13501"/>
                  </a:lnTo>
                  <a:lnTo>
                    <a:pt x="123444" y="21336"/>
                  </a:lnTo>
                  <a:lnTo>
                    <a:pt x="121848" y="28932"/>
                  </a:lnTo>
                  <a:lnTo>
                    <a:pt x="117538" y="35242"/>
                  </a:lnTo>
                  <a:lnTo>
                    <a:pt x="111228" y="39552"/>
                  </a:lnTo>
                  <a:lnTo>
                    <a:pt x="103632" y="41148"/>
                  </a:lnTo>
                  <a:close/>
                </a:path>
                <a:path w="387350" h="41275">
                  <a:moveTo>
                    <a:pt x="268224" y="41148"/>
                  </a:moveTo>
                  <a:lnTo>
                    <a:pt x="185928" y="41148"/>
                  </a:lnTo>
                  <a:lnTo>
                    <a:pt x="177450" y="39552"/>
                  </a:lnTo>
                  <a:lnTo>
                    <a:pt x="170688" y="35242"/>
                  </a:lnTo>
                  <a:lnTo>
                    <a:pt x="166211" y="28932"/>
                  </a:lnTo>
                  <a:lnTo>
                    <a:pt x="164592" y="21336"/>
                  </a:lnTo>
                  <a:lnTo>
                    <a:pt x="166211" y="13501"/>
                  </a:lnTo>
                  <a:lnTo>
                    <a:pt x="170688" y="6667"/>
                  </a:lnTo>
                  <a:lnTo>
                    <a:pt x="177450" y="1833"/>
                  </a:lnTo>
                  <a:lnTo>
                    <a:pt x="185928" y="0"/>
                  </a:lnTo>
                  <a:lnTo>
                    <a:pt x="268224" y="0"/>
                  </a:lnTo>
                  <a:lnTo>
                    <a:pt x="275820" y="1833"/>
                  </a:lnTo>
                  <a:lnTo>
                    <a:pt x="282130" y="6667"/>
                  </a:lnTo>
                  <a:lnTo>
                    <a:pt x="286440" y="13501"/>
                  </a:lnTo>
                  <a:lnTo>
                    <a:pt x="288036" y="21336"/>
                  </a:lnTo>
                  <a:lnTo>
                    <a:pt x="286440" y="28932"/>
                  </a:lnTo>
                  <a:lnTo>
                    <a:pt x="282130" y="35242"/>
                  </a:lnTo>
                  <a:lnTo>
                    <a:pt x="275820" y="39552"/>
                  </a:lnTo>
                  <a:lnTo>
                    <a:pt x="268224" y="41148"/>
                  </a:lnTo>
                  <a:close/>
                </a:path>
                <a:path w="387350" h="41275">
                  <a:moveTo>
                    <a:pt x="367284" y="41148"/>
                  </a:moveTo>
                  <a:lnTo>
                    <a:pt x="350520" y="41148"/>
                  </a:lnTo>
                  <a:lnTo>
                    <a:pt x="342042" y="39552"/>
                  </a:lnTo>
                  <a:lnTo>
                    <a:pt x="335280" y="35242"/>
                  </a:lnTo>
                  <a:lnTo>
                    <a:pt x="330803" y="28932"/>
                  </a:lnTo>
                  <a:lnTo>
                    <a:pt x="329184" y="21336"/>
                  </a:lnTo>
                  <a:lnTo>
                    <a:pt x="330803" y="13501"/>
                  </a:lnTo>
                  <a:lnTo>
                    <a:pt x="335280" y="6667"/>
                  </a:lnTo>
                  <a:lnTo>
                    <a:pt x="342042" y="1833"/>
                  </a:lnTo>
                  <a:lnTo>
                    <a:pt x="350520" y="0"/>
                  </a:lnTo>
                  <a:lnTo>
                    <a:pt x="367284" y="0"/>
                  </a:lnTo>
                  <a:lnTo>
                    <a:pt x="374880" y="1833"/>
                  </a:lnTo>
                  <a:lnTo>
                    <a:pt x="381190" y="6667"/>
                  </a:lnTo>
                  <a:lnTo>
                    <a:pt x="385500" y="13501"/>
                  </a:lnTo>
                  <a:lnTo>
                    <a:pt x="387096" y="21336"/>
                  </a:lnTo>
                  <a:lnTo>
                    <a:pt x="385500" y="28932"/>
                  </a:lnTo>
                  <a:lnTo>
                    <a:pt x="381190" y="35242"/>
                  </a:lnTo>
                  <a:lnTo>
                    <a:pt x="374880" y="39552"/>
                  </a:lnTo>
                  <a:lnTo>
                    <a:pt x="367284" y="41148"/>
                  </a:lnTo>
                  <a:close/>
                </a:path>
              </a:pathLst>
            </a:custGeom>
            <a:solidFill>
              <a:srgbClr val="4471C4"/>
            </a:solidFill>
          </p:spPr>
          <p:txBody>
            <a:bodyPr wrap="square" lIns="0" tIns="0" rIns="0" bIns="0" rtlCol="0"/>
            <a:lstStyle/>
            <a:p>
              <a:endParaRPr/>
            </a:p>
          </p:txBody>
        </p:sp>
        <p:sp>
          <p:nvSpPr>
            <p:cNvPr id="220" name="object 52">
              <a:extLst>
                <a:ext uri="{FF2B5EF4-FFF2-40B4-BE49-F238E27FC236}">
                  <a16:creationId xmlns:a16="http://schemas.microsoft.com/office/drawing/2014/main" id="{EF3E7993-7518-B8B2-E763-6B62DBD2C7EB}"/>
                </a:ext>
              </a:extLst>
            </p:cNvPr>
            <p:cNvSpPr/>
            <p:nvPr/>
          </p:nvSpPr>
          <p:spPr>
            <a:xfrm>
              <a:off x="7479792" y="1929384"/>
              <a:ext cx="346075" cy="0"/>
            </a:xfrm>
            <a:custGeom>
              <a:avLst/>
              <a:gdLst/>
              <a:ahLst/>
              <a:cxnLst/>
              <a:rect l="l" t="t" r="r" b="b"/>
              <a:pathLst>
                <a:path w="346075">
                  <a:moveTo>
                    <a:pt x="0" y="0"/>
                  </a:moveTo>
                  <a:lnTo>
                    <a:pt x="345948" y="0"/>
                  </a:lnTo>
                </a:path>
              </a:pathLst>
            </a:custGeom>
            <a:ln w="41148">
              <a:solidFill>
                <a:srgbClr val="FF0000"/>
              </a:solidFill>
            </a:ln>
          </p:spPr>
          <p:txBody>
            <a:bodyPr wrap="square" lIns="0" tIns="0" rIns="0" bIns="0" rtlCol="0"/>
            <a:lstStyle/>
            <a:p>
              <a:endParaRPr/>
            </a:p>
          </p:txBody>
        </p:sp>
        <p:pic>
          <p:nvPicPr>
            <p:cNvPr id="221" name="object 53">
              <a:extLst>
                <a:ext uri="{FF2B5EF4-FFF2-40B4-BE49-F238E27FC236}">
                  <a16:creationId xmlns:a16="http://schemas.microsoft.com/office/drawing/2014/main" id="{4005590C-1FF0-3A65-F610-058BAD88DFF3}"/>
                </a:ext>
              </a:extLst>
            </p:cNvPr>
            <p:cNvPicPr/>
            <p:nvPr/>
          </p:nvPicPr>
          <p:blipFill>
            <a:blip r:embed="rId7" cstate="print"/>
            <a:stretch>
              <a:fillRect/>
            </a:stretch>
          </p:blipFill>
          <p:spPr>
            <a:xfrm>
              <a:off x="7605522" y="1882902"/>
              <a:ext cx="91439" cy="91440"/>
            </a:xfrm>
            <a:prstGeom prst="rect">
              <a:avLst/>
            </a:prstGeom>
          </p:spPr>
        </p:pic>
        <p:sp>
          <p:nvSpPr>
            <p:cNvPr id="222" name="object 54">
              <a:extLst>
                <a:ext uri="{FF2B5EF4-FFF2-40B4-BE49-F238E27FC236}">
                  <a16:creationId xmlns:a16="http://schemas.microsoft.com/office/drawing/2014/main" id="{279489D7-7226-F6D7-EA0C-5956870F5558}"/>
                </a:ext>
              </a:extLst>
            </p:cNvPr>
            <p:cNvSpPr/>
            <p:nvPr/>
          </p:nvSpPr>
          <p:spPr>
            <a:xfrm>
              <a:off x="7464552" y="2182368"/>
              <a:ext cx="338455" cy="30480"/>
            </a:xfrm>
            <a:custGeom>
              <a:avLst/>
              <a:gdLst/>
              <a:ahLst/>
              <a:cxnLst/>
              <a:rect l="l" t="t" r="r" b="b"/>
              <a:pathLst>
                <a:path w="338454" h="30480">
                  <a:moveTo>
                    <a:pt x="115824" y="30480"/>
                  </a:moveTo>
                  <a:lnTo>
                    <a:pt x="6096" y="30480"/>
                  </a:lnTo>
                  <a:lnTo>
                    <a:pt x="0" y="24384"/>
                  </a:lnTo>
                  <a:lnTo>
                    <a:pt x="0" y="7620"/>
                  </a:lnTo>
                  <a:lnTo>
                    <a:pt x="6096" y="0"/>
                  </a:lnTo>
                  <a:lnTo>
                    <a:pt x="115824" y="0"/>
                  </a:lnTo>
                  <a:lnTo>
                    <a:pt x="123444" y="7620"/>
                  </a:lnTo>
                  <a:lnTo>
                    <a:pt x="123444" y="24384"/>
                  </a:lnTo>
                  <a:lnTo>
                    <a:pt x="115824" y="30480"/>
                  </a:lnTo>
                  <a:close/>
                </a:path>
                <a:path w="338454" h="30480">
                  <a:moveTo>
                    <a:pt x="332232" y="30480"/>
                  </a:moveTo>
                  <a:lnTo>
                    <a:pt x="222504" y="30480"/>
                  </a:lnTo>
                  <a:lnTo>
                    <a:pt x="216408" y="24384"/>
                  </a:lnTo>
                  <a:lnTo>
                    <a:pt x="216408" y="7620"/>
                  </a:lnTo>
                  <a:lnTo>
                    <a:pt x="222504" y="0"/>
                  </a:lnTo>
                  <a:lnTo>
                    <a:pt x="332232" y="0"/>
                  </a:lnTo>
                  <a:lnTo>
                    <a:pt x="338328" y="7620"/>
                  </a:lnTo>
                  <a:lnTo>
                    <a:pt x="338328" y="24384"/>
                  </a:lnTo>
                  <a:lnTo>
                    <a:pt x="332232" y="30480"/>
                  </a:lnTo>
                  <a:close/>
                </a:path>
              </a:pathLst>
            </a:custGeom>
            <a:solidFill>
              <a:srgbClr val="FF9999"/>
            </a:solidFill>
          </p:spPr>
          <p:txBody>
            <a:bodyPr wrap="square" lIns="0" tIns="0" rIns="0" bIns="0" rtlCol="0"/>
            <a:lstStyle/>
            <a:p>
              <a:endParaRPr/>
            </a:p>
          </p:txBody>
        </p:sp>
      </p:grpSp>
      <p:sp>
        <p:nvSpPr>
          <p:cNvPr id="223" name="object 55">
            <a:extLst>
              <a:ext uri="{FF2B5EF4-FFF2-40B4-BE49-F238E27FC236}">
                <a16:creationId xmlns:a16="http://schemas.microsoft.com/office/drawing/2014/main" id="{9BF4C00E-BCE0-88E9-4D01-606B0AD441A4}"/>
              </a:ext>
            </a:extLst>
          </p:cNvPr>
          <p:cNvSpPr txBox="1"/>
          <p:nvPr/>
        </p:nvSpPr>
        <p:spPr>
          <a:xfrm>
            <a:off x="8029538" y="1448815"/>
            <a:ext cx="1908175" cy="830580"/>
          </a:xfrm>
          <a:prstGeom prst="rect">
            <a:avLst/>
          </a:prstGeom>
        </p:spPr>
        <p:txBody>
          <a:bodyPr vert="horz" wrap="square" lIns="0" tIns="11430" rIns="0" bIns="0" rtlCol="0">
            <a:spAutoFit/>
          </a:bodyPr>
          <a:lstStyle/>
          <a:p>
            <a:pPr marL="12700" marR="5080">
              <a:lnSpc>
                <a:spcPct val="153000"/>
              </a:lnSpc>
              <a:spcBef>
                <a:spcPts val="90"/>
              </a:spcBef>
            </a:pPr>
            <a:r>
              <a:rPr sz="1150" dirty="0">
                <a:latin typeface="Meiryo UI"/>
                <a:cs typeface="Meiryo UI"/>
              </a:rPr>
              <a:t>2017推計人口（出生中位</a:t>
            </a:r>
            <a:r>
              <a:rPr sz="1150" spc="-50" dirty="0">
                <a:latin typeface="Meiryo UI"/>
                <a:cs typeface="Meiryo UI"/>
              </a:rPr>
              <a:t>）</a:t>
            </a:r>
            <a:r>
              <a:rPr sz="1150" spc="-25" dirty="0">
                <a:latin typeface="Meiryo UI"/>
                <a:cs typeface="Meiryo UI"/>
              </a:rPr>
              <a:t>実数</a:t>
            </a:r>
            <a:endParaRPr sz="1150">
              <a:latin typeface="Meiryo UI"/>
              <a:cs typeface="Meiryo UI"/>
            </a:endParaRPr>
          </a:p>
          <a:p>
            <a:pPr marL="12700">
              <a:lnSpc>
                <a:spcPct val="100000"/>
              </a:lnSpc>
              <a:spcBef>
                <a:spcPts val="735"/>
              </a:spcBef>
            </a:pPr>
            <a:r>
              <a:rPr sz="1150" dirty="0">
                <a:latin typeface="Meiryo UI"/>
                <a:cs typeface="Meiryo UI"/>
              </a:rPr>
              <a:t>2023推計人口（出生中位</a:t>
            </a:r>
            <a:r>
              <a:rPr sz="1150" spc="-50" dirty="0">
                <a:latin typeface="Meiryo UI"/>
                <a:cs typeface="Meiryo UI"/>
              </a:rPr>
              <a:t>）</a:t>
            </a:r>
            <a:endParaRPr sz="1150">
              <a:latin typeface="Meiryo UI"/>
              <a:cs typeface="Meiryo UI"/>
            </a:endParaRPr>
          </a:p>
        </p:txBody>
      </p:sp>
      <p:sp>
        <p:nvSpPr>
          <p:cNvPr id="224" name="object 56">
            <a:extLst>
              <a:ext uri="{FF2B5EF4-FFF2-40B4-BE49-F238E27FC236}">
                <a16:creationId xmlns:a16="http://schemas.microsoft.com/office/drawing/2014/main" id="{4452F3CB-8CEC-0DF6-DA05-55C81CF157AA}"/>
              </a:ext>
            </a:extLst>
          </p:cNvPr>
          <p:cNvSpPr txBox="1"/>
          <p:nvPr/>
        </p:nvSpPr>
        <p:spPr>
          <a:xfrm>
            <a:off x="4104071" y="3963431"/>
            <a:ext cx="3422015" cy="672465"/>
          </a:xfrm>
          <a:prstGeom prst="rect">
            <a:avLst/>
          </a:prstGeom>
        </p:spPr>
        <p:txBody>
          <a:bodyPr vert="horz" wrap="square" lIns="0" tIns="4445" rIns="0" bIns="0" rtlCol="0">
            <a:spAutoFit/>
          </a:bodyPr>
          <a:lstStyle/>
          <a:p>
            <a:pPr marL="796290" marR="5080" indent="-635000">
              <a:lnSpc>
                <a:spcPct val="104000"/>
              </a:lnSpc>
              <a:spcBef>
                <a:spcPts val="35"/>
              </a:spcBef>
            </a:pPr>
            <a:r>
              <a:rPr sz="1300" b="1" spc="65" dirty="0">
                <a:latin typeface="Microsoft YaHei"/>
                <a:cs typeface="Microsoft YaHei"/>
              </a:rPr>
              <a:t>2021</a:t>
            </a:r>
            <a:r>
              <a:rPr sz="1300" b="1" spc="-20" dirty="0">
                <a:latin typeface="Microsoft YaHei"/>
                <a:cs typeface="Microsoft YaHei"/>
              </a:rPr>
              <a:t>年は前回の将来推計人口（中位）</a:t>
            </a:r>
            <a:r>
              <a:rPr sz="1300" b="1" spc="-35" dirty="0">
                <a:latin typeface="Microsoft YaHei"/>
                <a:cs typeface="Microsoft YaHei"/>
              </a:rPr>
              <a:t>より</a:t>
            </a:r>
            <a:r>
              <a:rPr sz="1300" b="1" spc="-50" dirty="0">
                <a:latin typeface="Microsoft YaHei"/>
                <a:cs typeface="Microsoft YaHei"/>
              </a:rPr>
              <a:t> </a:t>
            </a:r>
            <a:r>
              <a:rPr sz="1300" b="1" spc="-25" dirty="0">
                <a:latin typeface="Microsoft YaHei"/>
                <a:cs typeface="Microsoft YaHei"/>
              </a:rPr>
              <a:t>７年程度早く出生数が減少</a:t>
            </a:r>
            <a:endParaRPr sz="1300">
              <a:latin typeface="Microsoft YaHei"/>
              <a:cs typeface="Microsoft YaHei"/>
            </a:endParaRPr>
          </a:p>
          <a:p>
            <a:pPr marL="12700">
              <a:lnSpc>
                <a:spcPct val="100000"/>
              </a:lnSpc>
              <a:spcBef>
                <a:spcPts val="525"/>
              </a:spcBef>
            </a:pPr>
            <a:r>
              <a:rPr sz="1150" spc="-20" dirty="0">
                <a:latin typeface="Meiryo UI"/>
                <a:cs typeface="Meiryo UI"/>
              </a:rPr>
              <a:t>76.6</a:t>
            </a:r>
            <a:endParaRPr sz="1150">
              <a:latin typeface="Meiryo UI"/>
              <a:cs typeface="Meiryo UI"/>
            </a:endParaRPr>
          </a:p>
        </p:txBody>
      </p:sp>
      <p:sp>
        <p:nvSpPr>
          <p:cNvPr id="225" name="object 58">
            <a:extLst>
              <a:ext uri="{FF2B5EF4-FFF2-40B4-BE49-F238E27FC236}">
                <a16:creationId xmlns:a16="http://schemas.microsoft.com/office/drawing/2014/main" id="{815E7834-8FA6-B080-3114-D610FFF52BAE}"/>
              </a:ext>
            </a:extLst>
          </p:cNvPr>
          <p:cNvSpPr txBox="1"/>
          <p:nvPr/>
        </p:nvSpPr>
        <p:spPr>
          <a:xfrm>
            <a:off x="2437376" y="524832"/>
            <a:ext cx="7241049" cy="178254"/>
          </a:xfrm>
          <a:prstGeom prst="rect">
            <a:avLst/>
          </a:prstGeom>
        </p:spPr>
        <p:txBody>
          <a:bodyPr vert="horz" wrap="square" lIns="0" tIns="16510" rIns="0" bIns="0" rtlCol="0">
            <a:spAutoFit/>
          </a:bodyPr>
          <a:lstStyle/>
          <a:p>
            <a:pPr marL="12700">
              <a:lnSpc>
                <a:spcPct val="100000"/>
              </a:lnSpc>
              <a:spcBef>
                <a:spcPts val="130"/>
              </a:spcBef>
            </a:pPr>
            <a:r>
              <a:rPr sz="1050" dirty="0">
                <a:latin typeface="HG明朝E"/>
                <a:cs typeface="HG明朝E"/>
              </a:rPr>
              <a:t>（出所）国立社会保障・人口問題研究所「日本の将来推計人口（2023年推計）</a:t>
            </a:r>
            <a:r>
              <a:rPr sz="1050" spc="-5" dirty="0">
                <a:latin typeface="HG明朝E"/>
                <a:cs typeface="HG明朝E"/>
              </a:rPr>
              <a:t>」、厚生労働省「人口動態統計」。</a:t>
            </a:r>
            <a:endParaRPr sz="1050" dirty="0">
              <a:latin typeface="HG明朝E"/>
              <a:cs typeface="HG明朝E"/>
            </a:endParaRPr>
          </a:p>
        </p:txBody>
      </p:sp>
      <p:sp>
        <p:nvSpPr>
          <p:cNvPr id="226" name="object 59">
            <a:extLst>
              <a:ext uri="{FF2B5EF4-FFF2-40B4-BE49-F238E27FC236}">
                <a16:creationId xmlns:a16="http://schemas.microsoft.com/office/drawing/2014/main" id="{EB73094F-EBC7-EAC1-8205-0A2CD03DA78A}"/>
              </a:ext>
            </a:extLst>
          </p:cNvPr>
          <p:cNvSpPr txBox="1"/>
          <p:nvPr/>
        </p:nvSpPr>
        <p:spPr>
          <a:xfrm>
            <a:off x="8199002" y="6370722"/>
            <a:ext cx="3747746" cy="200696"/>
          </a:xfrm>
          <a:prstGeom prst="rect">
            <a:avLst/>
          </a:prstGeom>
        </p:spPr>
        <p:txBody>
          <a:bodyPr vert="horz" wrap="square" lIns="0" tIns="15875" rIns="0" bIns="0" rtlCol="0">
            <a:spAutoFit/>
          </a:bodyPr>
          <a:lstStyle/>
          <a:p>
            <a:pPr marL="12700">
              <a:lnSpc>
                <a:spcPct val="100000"/>
              </a:lnSpc>
              <a:spcBef>
                <a:spcPts val="125"/>
              </a:spcBef>
            </a:pPr>
            <a:r>
              <a:rPr sz="1200" dirty="0">
                <a:latin typeface="BIZ UDPゴシック" panose="020B0400000000000000" pitchFamily="50" charset="-128"/>
                <a:ea typeface="BIZ UDPゴシック" panose="020B0400000000000000" pitchFamily="50" charset="-128"/>
                <a:cs typeface="HG明朝E"/>
              </a:rPr>
              <a:t>（注）</a:t>
            </a:r>
            <a:r>
              <a:rPr sz="1200" spc="-5" dirty="0">
                <a:latin typeface="BIZ UDPゴシック" panose="020B0400000000000000" pitchFamily="50" charset="-128"/>
                <a:ea typeface="BIZ UDPゴシック" panose="020B0400000000000000" pitchFamily="50" charset="-128"/>
                <a:cs typeface="HG明朝E"/>
              </a:rPr>
              <a:t>上記の推計人口・実数は日本における日本人人口。</a:t>
            </a:r>
            <a:endParaRPr sz="1200" dirty="0">
              <a:latin typeface="BIZ UDPゴシック" panose="020B0400000000000000" pitchFamily="50" charset="-128"/>
              <a:ea typeface="BIZ UDPゴシック" panose="020B0400000000000000" pitchFamily="50" charset="-128"/>
              <a:cs typeface="HG明朝E"/>
            </a:endParaRPr>
          </a:p>
        </p:txBody>
      </p:sp>
      <p:sp>
        <p:nvSpPr>
          <p:cNvPr id="227" name="object 60">
            <a:extLst>
              <a:ext uri="{FF2B5EF4-FFF2-40B4-BE49-F238E27FC236}">
                <a16:creationId xmlns:a16="http://schemas.microsoft.com/office/drawing/2014/main" id="{3CA91D1E-9A92-C9DC-8DBE-B04C57C6552C}"/>
              </a:ext>
            </a:extLst>
          </p:cNvPr>
          <p:cNvSpPr txBox="1"/>
          <p:nvPr/>
        </p:nvSpPr>
        <p:spPr>
          <a:xfrm>
            <a:off x="4204782" y="5736295"/>
            <a:ext cx="3245329" cy="697627"/>
          </a:xfrm>
          <a:prstGeom prst="rect">
            <a:avLst/>
          </a:prstGeom>
          <a:ln w="10667">
            <a:solidFill>
              <a:srgbClr val="FF0000"/>
            </a:solidFill>
          </a:ln>
        </p:spPr>
        <p:txBody>
          <a:bodyPr vert="horz" wrap="square" lIns="0" tIns="38100" rIns="0" bIns="0" rtlCol="0">
            <a:spAutoFit/>
          </a:bodyPr>
          <a:lstStyle/>
          <a:p>
            <a:pPr marL="97155">
              <a:lnSpc>
                <a:spcPct val="100000"/>
              </a:lnSpc>
              <a:spcBef>
                <a:spcPts val="300"/>
              </a:spcBef>
            </a:pPr>
            <a:r>
              <a:rPr sz="1150" spc="25" dirty="0">
                <a:latin typeface="Meiryo UI"/>
                <a:cs typeface="Meiryo UI"/>
              </a:rPr>
              <a:t>外国人等を含む速報値は </a:t>
            </a:r>
            <a:r>
              <a:rPr sz="1500" b="1" spc="-10" dirty="0">
                <a:solidFill>
                  <a:srgbClr val="FF0000"/>
                </a:solidFill>
                <a:latin typeface="Meiryo UI"/>
                <a:cs typeface="Meiryo UI"/>
              </a:rPr>
              <a:t>79万9,728</a:t>
            </a:r>
            <a:r>
              <a:rPr sz="1500" b="1" spc="-50" dirty="0">
                <a:solidFill>
                  <a:srgbClr val="FF0000"/>
                </a:solidFill>
                <a:latin typeface="Meiryo UI"/>
                <a:cs typeface="Meiryo UI"/>
              </a:rPr>
              <a:t>人</a:t>
            </a:r>
            <a:endParaRPr sz="1500">
              <a:latin typeface="Meiryo UI"/>
              <a:cs typeface="Meiryo UI"/>
            </a:endParaRPr>
          </a:p>
          <a:p>
            <a:pPr marL="97155">
              <a:lnSpc>
                <a:spcPct val="100000"/>
              </a:lnSpc>
              <a:spcBef>
                <a:spcPts val="385"/>
              </a:spcBef>
            </a:pPr>
            <a:r>
              <a:rPr sz="1150" spc="-5" dirty="0">
                <a:latin typeface="Meiryo UI"/>
                <a:cs typeface="Meiryo UI"/>
              </a:rPr>
              <a:t>日本における日本人人口は６月上旬公表予定</a:t>
            </a:r>
            <a:endParaRPr sz="1150">
              <a:latin typeface="Meiryo UI"/>
              <a:cs typeface="Meiryo UI"/>
            </a:endParaRPr>
          </a:p>
          <a:p>
            <a:pPr marL="97155">
              <a:lnSpc>
                <a:spcPct val="100000"/>
              </a:lnSpc>
              <a:spcBef>
                <a:spcPts val="290"/>
              </a:spcBef>
            </a:pPr>
            <a:r>
              <a:rPr sz="1050" dirty="0">
                <a:latin typeface="HG明朝E"/>
                <a:cs typeface="HG明朝E"/>
              </a:rPr>
              <a:t>（2021年実績での</a:t>
            </a:r>
            <a:r>
              <a:rPr sz="1050" dirty="0">
                <a:solidFill>
                  <a:srgbClr val="FF0000"/>
                </a:solidFill>
                <a:latin typeface="HG明朝E"/>
                <a:cs typeface="HG明朝E"/>
              </a:rPr>
              <a:t>外国人等の出生数は約3.1万人</a:t>
            </a:r>
            <a:r>
              <a:rPr sz="1050" spc="-50" dirty="0">
                <a:latin typeface="HG明朝E"/>
                <a:cs typeface="HG明朝E"/>
              </a:rPr>
              <a:t>）</a:t>
            </a:r>
            <a:endParaRPr sz="1050">
              <a:latin typeface="HG明朝E"/>
              <a:cs typeface="HG明朝E"/>
            </a:endParaRPr>
          </a:p>
        </p:txBody>
      </p:sp>
      <p:sp>
        <p:nvSpPr>
          <p:cNvPr id="228" name="object 61">
            <a:extLst>
              <a:ext uri="{FF2B5EF4-FFF2-40B4-BE49-F238E27FC236}">
                <a16:creationId xmlns:a16="http://schemas.microsoft.com/office/drawing/2014/main" id="{5E0C4722-2491-4380-CB4B-CED04E48E557}"/>
              </a:ext>
            </a:extLst>
          </p:cNvPr>
          <p:cNvSpPr/>
          <p:nvPr/>
        </p:nvSpPr>
        <p:spPr>
          <a:xfrm>
            <a:off x="4127041" y="5501889"/>
            <a:ext cx="311150" cy="195580"/>
          </a:xfrm>
          <a:custGeom>
            <a:avLst/>
            <a:gdLst/>
            <a:ahLst/>
            <a:cxnLst/>
            <a:rect l="l" t="t" r="r" b="b"/>
            <a:pathLst>
              <a:path w="311150" h="195579">
                <a:moveTo>
                  <a:pt x="233172" y="195072"/>
                </a:moveTo>
                <a:lnTo>
                  <a:pt x="77724" y="195072"/>
                </a:lnTo>
                <a:lnTo>
                  <a:pt x="77724" y="97536"/>
                </a:lnTo>
                <a:lnTo>
                  <a:pt x="0" y="97536"/>
                </a:lnTo>
                <a:lnTo>
                  <a:pt x="155448" y="0"/>
                </a:lnTo>
                <a:lnTo>
                  <a:pt x="310896" y="97536"/>
                </a:lnTo>
                <a:lnTo>
                  <a:pt x="233172" y="97536"/>
                </a:lnTo>
                <a:lnTo>
                  <a:pt x="233172" y="195072"/>
                </a:lnTo>
                <a:close/>
              </a:path>
            </a:pathLst>
          </a:custGeom>
          <a:solidFill>
            <a:srgbClr val="000000"/>
          </a:solidFill>
        </p:spPr>
        <p:txBody>
          <a:bodyPr wrap="square" lIns="0" tIns="0" rIns="0" bIns="0" rtlCol="0"/>
          <a:lstStyle/>
          <a:p>
            <a:endParaRPr/>
          </a:p>
        </p:txBody>
      </p:sp>
      <p:grpSp>
        <p:nvGrpSpPr>
          <p:cNvPr id="229" name="object 62">
            <a:extLst>
              <a:ext uri="{FF2B5EF4-FFF2-40B4-BE49-F238E27FC236}">
                <a16:creationId xmlns:a16="http://schemas.microsoft.com/office/drawing/2014/main" id="{F339A596-9992-DB65-F58C-15FF19D9206C}"/>
              </a:ext>
            </a:extLst>
          </p:cNvPr>
          <p:cNvGrpSpPr/>
          <p:nvPr/>
        </p:nvGrpSpPr>
        <p:grpSpPr>
          <a:xfrm>
            <a:off x="2401874" y="3129021"/>
            <a:ext cx="7577455" cy="1567180"/>
            <a:chOff x="2221992" y="3144011"/>
            <a:chExt cx="7577455" cy="1567180"/>
          </a:xfrm>
        </p:grpSpPr>
        <p:sp>
          <p:nvSpPr>
            <p:cNvPr id="230" name="object 63">
              <a:extLst>
                <a:ext uri="{FF2B5EF4-FFF2-40B4-BE49-F238E27FC236}">
                  <a16:creationId xmlns:a16="http://schemas.microsoft.com/office/drawing/2014/main" id="{C803AC74-0997-0A02-C0CC-51FC8BF6CB1E}"/>
                </a:ext>
              </a:extLst>
            </p:cNvPr>
            <p:cNvSpPr/>
            <p:nvPr/>
          </p:nvSpPr>
          <p:spPr>
            <a:xfrm>
              <a:off x="2237232" y="3159251"/>
              <a:ext cx="544195" cy="311150"/>
            </a:xfrm>
            <a:custGeom>
              <a:avLst/>
              <a:gdLst/>
              <a:ahLst/>
              <a:cxnLst/>
              <a:rect l="l" t="t" r="r" b="b"/>
              <a:pathLst>
                <a:path w="544194" h="311150">
                  <a:moveTo>
                    <a:pt x="0" y="155448"/>
                  </a:moveTo>
                  <a:lnTo>
                    <a:pt x="27689" y="87307"/>
                  </a:lnTo>
                  <a:lnTo>
                    <a:pt x="59862" y="58436"/>
                  </a:lnTo>
                  <a:lnTo>
                    <a:pt x="102085" y="34309"/>
                  </a:lnTo>
                  <a:lnTo>
                    <a:pt x="152733" y="15888"/>
                  </a:lnTo>
                  <a:lnTo>
                    <a:pt x="210178" y="4132"/>
                  </a:lnTo>
                  <a:lnTo>
                    <a:pt x="272796" y="0"/>
                  </a:lnTo>
                  <a:lnTo>
                    <a:pt x="334849" y="4132"/>
                  </a:lnTo>
                  <a:lnTo>
                    <a:pt x="391890" y="15888"/>
                  </a:lnTo>
                  <a:lnTo>
                    <a:pt x="442266" y="34309"/>
                  </a:lnTo>
                  <a:lnTo>
                    <a:pt x="484325" y="58436"/>
                  </a:lnTo>
                  <a:lnTo>
                    <a:pt x="516413" y="87307"/>
                  </a:lnTo>
                  <a:lnTo>
                    <a:pt x="536878" y="119965"/>
                  </a:lnTo>
                  <a:lnTo>
                    <a:pt x="544068" y="155448"/>
                  </a:lnTo>
                  <a:lnTo>
                    <a:pt x="536878" y="190930"/>
                  </a:lnTo>
                  <a:lnTo>
                    <a:pt x="516413" y="223588"/>
                  </a:lnTo>
                  <a:lnTo>
                    <a:pt x="484325" y="252459"/>
                  </a:lnTo>
                  <a:lnTo>
                    <a:pt x="442266" y="276586"/>
                  </a:lnTo>
                  <a:lnTo>
                    <a:pt x="391890" y="295007"/>
                  </a:lnTo>
                  <a:lnTo>
                    <a:pt x="334849" y="306763"/>
                  </a:lnTo>
                  <a:lnTo>
                    <a:pt x="272796" y="310896"/>
                  </a:lnTo>
                  <a:lnTo>
                    <a:pt x="210178" y="306763"/>
                  </a:lnTo>
                  <a:lnTo>
                    <a:pt x="152733" y="295007"/>
                  </a:lnTo>
                  <a:lnTo>
                    <a:pt x="102085" y="276586"/>
                  </a:lnTo>
                  <a:lnTo>
                    <a:pt x="59862" y="252459"/>
                  </a:lnTo>
                  <a:lnTo>
                    <a:pt x="27689" y="223588"/>
                  </a:lnTo>
                  <a:lnTo>
                    <a:pt x="7193" y="190930"/>
                  </a:lnTo>
                  <a:lnTo>
                    <a:pt x="0" y="155448"/>
                  </a:lnTo>
                </a:path>
              </a:pathLst>
            </a:custGeom>
            <a:ln w="30480">
              <a:solidFill>
                <a:srgbClr val="FF0000"/>
              </a:solidFill>
            </a:ln>
          </p:spPr>
          <p:txBody>
            <a:bodyPr wrap="square" lIns="0" tIns="0" rIns="0" bIns="0" rtlCol="0"/>
            <a:lstStyle/>
            <a:p>
              <a:endParaRPr/>
            </a:p>
          </p:txBody>
        </p:sp>
        <p:sp>
          <p:nvSpPr>
            <p:cNvPr id="231" name="object 64">
              <a:extLst>
                <a:ext uri="{FF2B5EF4-FFF2-40B4-BE49-F238E27FC236}">
                  <a16:creationId xmlns:a16="http://schemas.microsoft.com/office/drawing/2014/main" id="{A8250DA9-3066-F733-645B-C112FCFE610C}"/>
                </a:ext>
              </a:extLst>
            </p:cNvPr>
            <p:cNvSpPr/>
            <p:nvPr/>
          </p:nvSpPr>
          <p:spPr>
            <a:xfrm>
              <a:off x="3753612" y="3674363"/>
              <a:ext cx="2833370" cy="264160"/>
            </a:xfrm>
            <a:custGeom>
              <a:avLst/>
              <a:gdLst/>
              <a:ahLst/>
              <a:cxnLst/>
              <a:rect l="l" t="t" r="r" b="b"/>
              <a:pathLst>
                <a:path w="2833370" h="264160">
                  <a:moveTo>
                    <a:pt x="131063" y="263652"/>
                  </a:moveTo>
                  <a:lnTo>
                    <a:pt x="0" y="131064"/>
                  </a:lnTo>
                  <a:lnTo>
                    <a:pt x="131063" y="0"/>
                  </a:lnTo>
                  <a:lnTo>
                    <a:pt x="131063" y="65532"/>
                  </a:lnTo>
                  <a:lnTo>
                    <a:pt x="2833116" y="65532"/>
                  </a:lnTo>
                  <a:lnTo>
                    <a:pt x="2833116" y="198120"/>
                  </a:lnTo>
                  <a:lnTo>
                    <a:pt x="131063" y="198120"/>
                  </a:lnTo>
                  <a:lnTo>
                    <a:pt x="131063" y="263652"/>
                  </a:lnTo>
                  <a:close/>
                </a:path>
              </a:pathLst>
            </a:custGeom>
            <a:solidFill>
              <a:srgbClr val="7E7E7E"/>
            </a:solidFill>
          </p:spPr>
          <p:txBody>
            <a:bodyPr wrap="square" lIns="0" tIns="0" rIns="0" bIns="0" rtlCol="0"/>
            <a:lstStyle/>
            <a:p>
              <a:endParaRPr/>
            </a:p>
          </p:txBody>
        </p:sp>
        <p:pic>
          <p:nvPicPr>
            <p:cNvPr id="232" name="object 65">
              <a:extLst>
                <a:ext uri="{FF2B5EF4-FFF2-40B4-BE49-F238E27FC236}">
                  <a16:creationId xmlns:a16="http://schemas.microsoft.com/office/drawing/2014/main" id="{F1A3EE05-167E-F34E-DC86-BF7A1AF52EBF}"/>
                </a:ext>
              </a:extLst>
            </p:cNvPr>
            <p:cNvPicPr/>
            <p:nvPr/>
          </p:nvPicPr>
          <p:blipFill>
            <a:blip r:embed="rId8" cstate="print"/>
            <a:stretch>
              <a:fillRect/>
            </a:stretch>
          </p:blipFill>
          <p:spPr>
            <a:xfrm>
              <a:off x="9570720" y="4480559"/>
              <a:ext cx="228600" cy="230124"/>
            </a:xfrm>
            <a:prstGeom prst="rect">
              <a:avLst/>
            </a:prstGeom>
          </p:spPr>
        </p:pic>
      </p:grpSp>
      <p:sp>
        <p:nvSpPr>
          <p:cNvPr id="233" name="object 66">
            <a:extLst>
              <a:ext uri="{FF2B5EF4-FFF2-40B4-BE49-F238E27FC236}">
                <a16:creationId xmlns:a16="http://schemas.microsoft.com/office/drawing/2014/main" id="{E795F39E-741A-7588-5FC8-1C3425448048}"/>
              </a:ext>
            </a:extLst>
          </p:cNvPr>
          <p:cNvSpPr txBox="1"/>
          <p:nvPr/>
        </p:nvSpPr>
        <p:spPr>
          <a:xfrm>
            <a:off x="9968096" y="4114715"/>
            <a:ext cx="464184" cy="288925"/>
          </a:xfrm>
          <a:prstGeom prst="rect">
            <a:avLst/>
          </a:prstGeom>
        </p:spPr>
        <p:txBody>
          <a:bodyPr vert="horz" wrap="square" lIns="0" tIns="15875" rIns="0" bIns="0" rtlCol="0">
            <a:spAutoFit/>
          </a:bodyPr>
          <a:lstStyle/>
          <a:p>
            <a:pPr marL="12700">
              <a:lnSpc>
                <a:spcPct val="100000"/>
              </a:lnSpc>
              <a:spcBef>
                <a:spcPts val="125"/>
              </a:spcBef>
            </a:pPr>
            <a:r>
              <a:rPr sz="1700" spc="-25" dirty="0">
                <a:solidFill>
                  <a:srgbClr val="C00000"/>
                </a:solidFill>
                <a:latin typeface="Meiryo UI"/>
                <a:cs typeface="Meiryo UI"/>
              </a:rPr>
              <a:t>前回</a:t>
            </a:r>
            <a:endParaRPr sz="1700">
              <a:latin typeface="Meiryo UI"/>
              <a:cs typeface="Meiryo UI"/>
            </a:endParaRPr>
          </a:p>
        </p:txBody>
      </p:sp>
      <p:sp>
        <p:nvSpPr>
          <p:cNvPr id="234" name="object 67">
            <a:extLst>
              <a:ext uri="{FF2B5EF4-FFF2-40B4-BE49-F238E27FC236}">
                <a16:creationId xmlns:a16="http://schemas.microsoft.com/office/drawing/2014/main" id="{AD9F9AB4-142E-6A73-F47A-E24645CD80C0}"/>
              </a:ext>
            </a:extLst>
          </p:cNvPr>
          <p:cNvSpPr txBox="1"/>
          <p:nvPr/>
        </p:nvSpPr>
        <p:spPr>
          <a:xfrm>
            <a:off x="9610063" y="4812426"/>
            <a:ext cx="847725" cy="288925"/>
          </a:xfrm>
          <a:prstGeom prst="rect">
            <a:avLst/>
          </a:prstGeom>
        </p:spPr>
        <p:txBody>
          <a:bodyPr vert="horz" wrap="square" lIns="0" tIns="15875" rIns="0" bIns="0" rtlCol="0">
            <a:spAutoFit/>
          </a:bodyPr>
          <a:lstStyle/>
          <a:p>
            <a:pPr marL="38100">
              <a:lnSpc>
                <a:spcPct val="100000"/>
              </a:lnSpc>
              <a:spcBef>
                <a:spcPts val="125"/>
              </a:spcBef>
            </a:pPr>
            <a:r>
              <a:rPr sz="1150" dirty="0">
                <a:latin typeface="Meiryo UI"/>
                <a:cs typeface="Meiryo UI"/>
              </a:rPr>
              <a:t>72.3</a:t>
            </a:r>
            <a:r>
              <a:rPr sz="2550" spc="-37" baseline="14705" dirty="0">
                <a:solidFill>
                  <a:srgbClr val="C00000"/>
                </a:solidFill>
                <a:latin typeface="Meiryo UI"/>
                <a:cs typeface="Meiryo UI"/>
              </a:rPr>
              <a:t>今回</a:t>
            </a:r>
            <a:endParaRPr sz="2550" baseline="14705">
              <a:latin typeface="Meiryo UI"/>
              <a:cs typeface="Meiryo UI"/>
            </a:endParaRPr>
          </a:p>
        </p:txBody>
      </p:sp>
    </p:spTree>
    <p:extLst>
      <p:ext uri="{BB962C8B-B14F-4D97-AF65-F5344CB8AC3E}">
        <p14:creationId xmlns:p14="http://schemas.microsoft.com/office/powerpoint/2010/main" val="2063991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出生率低下は先進国共通の問題</a:t>
            </a:r>
          </a:p>
        </p:txBody>
      </p:sp>
      <p:pic>
        <p:nvPicPr>
          <p:cNvPr id="4" name="Picture 2" descr="画像">
            <a:extLst>
              <a:ext uri="{FF2B5EF4-FFF2-40B4-BE49-F238E27FC236}">
                <a16:creationId xmlns:a16="http://schemas.microsoft.com/office/drawing/2014/main" id="{8988E807-A6E1-CFA3-9A0A-644AEAB75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66" y="455503"/>
            <a:ext cx="4801412" cy="6107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画像">
            <a:extLst>
              <a:ext uri="{FF2B5EF4-FFF2-40B4-BE49-F238E27FC236}">
                <a16:creationId xmlns:a16="http://schemas.microsoft.com/office/drawing/2014/main" id="{A2460B1A-E41F-CA81-D823-A06CEB626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144" y="567441"/>
            <a:ext cx="6046006" cy="588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352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69F8C00-9DD9-7993-0342-02E88A0B5DBD}"/>
              </a:ext>
            </a:extLst>
          </p:cNvPr>
          <p:cNvPicPr>
            <a:picLocks noChangeAspect="1"/>
          </p:cNvPicPr>
          <p:nvPr/>
        </p:nvPicPr>
        <p:blipFill>
          <a:blip r:embed="rId2"/>
          <a:stretch>
            <a:fillRect/>
          </a:stretch>
        </p:blipFill>
        <p:spPr>
          <a:xfrm>
            <a:off x="502170" y="455503"/>
            <a:ext cx="10860374" cy="6228601"/>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人口が増えそうな地域</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0F730CCE-9D71-9B42-F90E-3DFF398F41E9}"/>
              </a:ext>
            </a:extLst>
          </p:cNvPr>
          <p:cNvSpPr txBox="1"/>
          <p:nvPr/>
        </p:nvSpPr>
        <p:spPr>
          <a:xfrm>
            <a:off x="2998658" y="427035"/>
            <a:ext cx="6104744" cy="230832"/>
          </a:xfrm>
          <a:prstGeom prst="rect">
            <a:avLst/>
          </a:prstGeom>
          <a:noFill/>
        </p:spPr>
        <p:txBody>
          <a:bodyPr wrap="square">
            <a:spAutoFit/>
          </a:bodyPr>
          <a:lstStyle/>
          <a:p>
            <a:pPr algn="ctr"/>
            <a:r>
              <a:rPr lang="en-US" altLang="ja-JP" sz="900" dirty="0">
                <a:latin typeface="Amasis MT Pro Black" panose="02040A04050005020304" pitchFamily="18" charset="0"/>
              </a:rPr>
              <a:t>https://www.un.org/development/desa/pd/content/World-Population-Prospects-2022</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2008877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金融政策が</a:t>
            </a:r>
            <a:endParaRPr lang="en-US" altLang="ja-JP" sz="8000" b="1" dirty="0">
              <a:latin typeface="BIZ UDPゴシック" panose="020B0400000000000000" pitchFamily="50" charset="-128"/>
              <a:ea typeface="BIZ UDPゴシック" panose="020B0400000000000000" pitchFamily="50" charset="-128"/>
            </a:endParaRPr>
          </a:p>
          <a:p>
            <a:pPr algn="ctr"/>
            <a:r>
              <a:rPr lang="ja-JP" altLang="en-US" sz="8000" b="1" dirty="0">
                <a:latin typeface="BIZ UDPゴシック" panose="020B0400000000000000" pitchFamily="50" charset="-128"/>
                <a:ea typeface="BIZ UDPゴシック" panose="020B0400000000000000" pitchFamily="50" charset="-128"/>
              </a:rPr>
              <a:t>人口におよぼす影響</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38084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中央銀行の金利政策が人口に及ぼす影響は大きい</a:t>
            </a:r>
            <a:endParaRPr lang="en-US" altLang="ja-JP" sz="2400" b="1" dirty="0">
              <a:latin typeface="BIZ UDPゴシック" panose="020B0400000000000000" pitchFamily="50" charset="-128"/>
              <a:ea typeface="BIZ UDPゴシック" panose="020B0400000000000000" pitchFamily="50" charset="-128"/>
            </a:endParaRPr>
          </a:p>
        </p:txBody>
      </p:sp>
      <p:pic>
        <p:nvPicPr>
          <p:cNvPr id="4098" name="Picture 2">
            <a:extLst>
              <a:ext uri="{FF2B5EF4-FFF2-40B4-BE49-F238E27FC236}">
                <a16:creationId xmlns:a16="http://schemas.microsoft.com/office/drawing/2014/main" id="{E97DAB91-1A13-4451-71EE-81DD06F87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37" y="2135270"/>
            <a:ext cx="7247760" cy="43667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0CC91F2-3DB7-4738-A5F6-A4E786F2FA9F}"/>
              </a:ext>
            </a:extLst>
          </p:cNvPr>
          <p:cNvSpPr txBox="1"/>
          <p:nvPr/>
        </p:nvSpPr>
        <p:spPr>
          <a:xfrm>
            <a:off x="546537" y="609764"/>
            <a:ext cx="11487808" cy="1446550"/>
          </a:xfrm>
          <a:prstGeom prst="rect">
            <a:avLst/>
          </a:prstGeom>
          <a:noFill/>
        </p:spPr>
        <p:txBody>
          <a:bodyPr wrap="square">
            <a:spAutoFit/>
          </a:bodyPr>
          <a:lstStyle/>
          <a:p>
            <a:r>
              <a:rPr lang="en-US" altLang="ja-JP" sz="2400" b="0" i="0" dirty="0">
                <a:effectLst/>
                <a:latin typeface="BIZ UDPゴシック" panose="020B0400000000000000" pitchFamily="50" charset="-128"/>
                <a:ea typeface="BIZ UDPゴシック" panose="020B0400000000000000" pitchFamily="50" charset="-128"/>
              </a:rPr>
              <a:t>1970</a:t>
            </a:r>
            <a:r>
              <a:rPr lang="ja-JP" altLang="en-US" sz="2400" b="0" i="0" dirty="0">
                <a:effectLst/>
                <a:latin typeface="BIZ UDPゴシック" panose="020B0400000000000000" pitchFamily="50" charset="-128"/>
                <a:ea typeface="BIZ UDPゴシック" panose="020B0400000000000000" pitchFamily="50" charset="-128"/>
              </a:rPr>
              <a:t>年以来、世界の出生率が急激かつ継続的に低下</a:t>
            </a:r>
            <a:r>
              <a:rPr lang="ja-JP" altLang="en-US" sz="2400" dirty="0">
                <a:latin typeface="BIZ UDPゴシック" panose="020B0400000000000000" pitchFamily="50" charset="-128"/>
                <a:ea typeface="BIZ UDPゴシック" panose="020B0400000000000000" pitchFamily="50" charset="-128"/>
              </a:rPr>
              <a:t>。</a:t>
            </a:r>
            <a:endParaRPr lang="en-US" altLang="ja-JP" sz="2400" b="0" i="0" dirty="0">
              <a:effectLst/>
              <a:latin typeface="BIZ UDPゴシック" panose="020B0400000000000000" pitchFamily="50" charset="-128"/>
              <a:ea typeface="BIZ UDPゴシック" panose="020B0400000000000000" pitchFamily="50" charset="-128"/>
            </a:endParaRPr>
          </a:p>
          <a:p>
            <a:endParaRPr lang="en-US" altLang="ja-JP" sz="1600" b="0" i="0" dirty="0">
              <a:effectLst/>
              <a:latin typeface="BIZ UDPゴシック" panose="020B0400000000000000" pitchFamily="50" charset="-128"/>
              <a:ea typeface="BIZ UDPゴシック" panose="020B0400000000000000" pitchFamily="50" charset="-128"/>
            </a:endParaRPr>
          </a:p>
          <a:p>
            <a:r>
              <a:rPr lang="ja-JP" altLang="en-US" sz="2400" b="0" i="0" dirty="0">
                <a:effectLst/>
                <a:latin typeface="BIZ UDPゴシック" panose="020B0400000000000000" pitchFamily="50" charset="-128"/>
                <a:ea typeface="BIZ UDPゴシック" panose="020B0400000000000000" pitchFamily="50" charset="-128"/>
              </a:rPr>
              <a:t>世界中で出生率が低下している主な原因は、実質所得のインフレよりはるかに先んじて債務と資産のインフレを一貫して促進してきた中央銀行の金利政策によるもの。</a:t>
            </a:r>
            <a:endParaRPr lang="ja-JP" altLang="en-US" sz="2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B933CED0-92A6-401D-8760-F280D02BEC3E}"/>
              </a:ext>
            </a:extLst>
          </p:cNvPr>
          <p:cNvSpPr txBox="1"/>
          <p:nvPr/>
        </p:nvSpPr>
        <p:spPr>
          <a:xfrm>
            <a:off x="7477594" y="2407993"/>
            <a:ext cx="4714406" cy="3477875"/>
          </a:xfrm>
          <a:prstGeom prst="rect">
            <a:avLst/>
          </a:prstGeom>
          <a:noFill/>
        </p:spPr>
        <p:txBody>
          <a:bodyPr wrap="square" rtlCol="0">
            <a:spAutoFit/>
          </a:bodyPr>
          <a:lstStyle/>
          <a:p>
            <a:pPr algn="ctr"/>
            <a:r>
              <a:rPr kumimoji="1" lang="ja-JP" altLang="en-US" sz="4400" b="1" dirty="0">
                <a:latin typeface="BIZ UDPゴシック" panose="020B0400000000000000" pitchFamily="50" charset="-128"/>
                <a:ea typeface="BIZ UDPゴシック" panose="020B0400000000000000" pitchFamily="50" charset="-128"/>
              </a:rPr>
              <a:t>実質所得</a:t>
            </a:r>
            <a:endParaRPr kumimoji="1" lang="en-US" altLang="ja-JP" sz="4400" b="1" dirty="0">
              <a:latin typeface="BIZ UDPゴシック" panose="020B0400000000000000" pitchFamily="50" charset="-128"/>
              <a:ea typeface="BIZ UDPゴシック" panose="020B0400000000000000" pitchFamily="50" charset="-128"/>
            </a:endParaRPr>
          </a:p>
          <a:p>
            <a:pPr algn="ctr"/>
            <a:endParaRPr kumimoji="1" lang="en-US" altLang="ja-JP" sz="4400" b="1" dirty="0">
              <a:latin typeface="BIZ UDPゴシック" panose="020B0400000000000000" pitchFamily="50" charset="-128"/>
              <a:ea typeface="BIZ UDPゴシック" panose="020B0400000000000000" pitchFamily="50" charset="-128"/>
            </a:endParaRPr>
          </a:p>
          <a:p>
            <a:pPr algn="ctr"/>
            <a:r>
              <a:rPr lang="en-US" altLang="ja-JP" sz="4400" b="1" dirty="0">
                <a:latin typeface="BIZ UDPゴシック" panose="020B0400000000000000" pitchFamily="50" charset="-128"/>
                <a:ea typeface="BIZ UDPゴシック" panose="020B0400000000000000" pitchFamily="50" charset="-128"/>
              </a:rPr>
              <a:t>Vs</a:t>
            </a:r>
          </a:p>
          <a:p>
            <a:pPr algn="ctr"/>
            <a:endParaRPr kumimoji="1" lang="en-US" altLang="ja-JP" sz="4400" b="1" dirty="0">
              <a:latin typeface="BIZ UDPゴシック" panose="020B0400000000000000" pitchFamily="50" charset="-128"/>
              <a:ea typeface="BIZ UDPゴシック" panose="020B0400000000000000" pitchFamily="50" charset="-128"/>
            </a:endParaRPr>
          </a:p>
          <a:p>
            <a:pPr algn="ctr"/>
            <a:r>
              <a:rPr lang="ja-JP" altLang="en-US" sz="4400" b="1" dirty="0">
                <a:latin typeface="BIZ UDPゴシック" panose="020B0400000000000000" pitchFamily="50" charset="-128"/>
                <a:ea typeface="BIZ UDPゴシック" panose="020B0400000000000000" pitchFamily="50" charset="-128"/>
              </a:rPr>
              <a:t>生活コスト</a:t>
            </a:r>
            <a:endParaRPr kumimoji="1" lang="en-US" altLang="ja-JP" sz="4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00154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トマ・ピケティの </a:t>
            </a:r>
            <a:r>
              <a:rPr kumimoji="1" lang="en-US" altLang="ja-JP" sz="2400" b="1" dirty="0">
                <a:latin typeface="BIZ UDPゴシック" panose="020B0400000000000000" pitchFamily="50" charset="-128"/>
                <a:ea typeface="BIZ UDPゴシック" panose="020B0400000000000000" pitchFamily="50" charset="-128"/>
              </a:rPr>
              <a:t>『</a:t>
            </a:r>
            <a:r>
              <a:rPr kumimoji="1" lang="ja-JP" altLang="en-US" sz="2400" b="1" dirty="0">
                <a:latin typeface="BIZ UDPゴシック" panose="020B0400000000000000" pitchFamily="50" charset="-128"/>
                <a:ea typeface="BIZ UDPゴシック" panose="020B0400000000000000" pitchFamily="50" charset="-128"/>
              </a:rPr>
              <a:t>２１世紀の資本</a:t>
            </a:r>
            <a:r>
              <a:rPr kumimoji="1" lang="en-US" altLang="ja-JP"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7170" name="Picture 2">
            <a:extLst>
              <a:ext uri="{FF2B5EF4-FFF2-40B4-BE49-F238E27FC236}">
                <a16:creationId xmlns:a16="http://schemas.microsoft.com/office/drawing/2014/main" id="{B5AA2E2D-949A-9E95-3EE8-2B594469B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64" y="583279"/>
            <a:ext cx="7205585" cy="576446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46063259-7E19-7977-28A7-14BC9B0FA3A2}"/>
              </a:ext>
            </a:extLst>
          </p:cNvPr>
          <p:cNvSpPr txBox="1"/>
          <p:nvPr/>
        </p:nvSpPr>
        <p:spPr>
          <a:xfrm>
            <a:off x="3179011" y="6325262"/>
            <a:ext cx="1216690"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出所：日経</a:t>
            </a:r>
          </a:p>
        </p:txBody>
      </p:sp>
      <p:sp>
        <p:nvSpPr>
          <p:cNvPr id="4" name="矢印: 右 3">
            <a:extLst>
              <a:ext uri="{FF2B5EF4-FFF2-40B4-BE49-F238E27FC236}">
                <a16:creationId xmlns:a16="http://schemas.microsoft.com/office/drawing/2014/main" id="{7D0A610A-26F9-494C-88F2-1D9197C39352}"/>
              </a:ext>
            </a:extLst>
          </p:cNvPr>
          <p:cNvSpPr/>
          <p:nvPr/>
        </p:nvSpPr>
        <p:spPr>
          <a:xfrm rot="5400000">
            <a:off x="5129046" y="2478985"/>
            <a:ext cx="620111" cy="546538"/>
          </a:xfrm>
          <a:prstGeom prst="righ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3074" name="Picture 2" descr="Amazon.co.jp: 21世紀の資本を観る | Prime Video">
            <a:extLst>
              <a:ext uri="{FF2B5EF4-FFF2-40B4-BE49-F238E27FC236}">
                <a16:creationId xmlns:a16="http://schemas.microsoft.com/office/drawing/2014/main" id="{A717F4A4-6689-4D31-961E-F7BBCE320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4712" y="545827"/>
            <a:ext cx="4379529" cy="583937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14CE473-8CDA-493A-99DE-FBBBCAD74884}"/>
              </a:ext>
            </a:extLst>
          </p:cNvPr>
          <p:cNvSpPr txBox="1"/>
          <p:nvPr/>
        </p:nvSpPr>
        <p:spPr>
          <a:xfrm>
            <a:off x="9144366" y="6346282"/>
            <a:ext cx="1240220" cy="261610"/>
          </a:xfrm>
          <a:prstGeom prst="rect">
            <a:avLst/>
          </a:prstGeom>
          <a:noFill/>
        </p:spPr>
        <p:txBody>
          <a:bodyPr wrap="square" rtlCol="0">
            <a:spAutoFit/>
          </a:bodyPr>
          <a:lstStyle/>
          <a:p>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10272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中央銀行と通貨発行権の威力</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098" name="Picture 2" descr="Page 1">
            <a:extLst>
              <a:ext uri="{FF2B5EF4-FFF2-40B4-BE49-F238E27FC236}">
                <a16:creationId xmlns:a16="http://schemas.microsoft.com/office/drawing/2014/main" id="{FE13D2C5-8126-4B84-903B-72B5E520B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207" y="488647"/>
            <a:ext cx="4159607" cy="595411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14CE473-8CDA-493A-99DE-FBBBCAD74884}"/>
              </a:ext>
            </a:extLst>
          </p:cNvPr>
          <p:cNvSpPr txBox="1"/>
          <p:nvPr/>
        </p:nvSpPr>
        <p:spPr>
          <a:xfrm>
            <a:off x="2558900" y="6370564"/>
            <a:ext cx="1240220" cy="261610"/>
          </a:xfrm>
          <a:prstGeom prst="rect">
            <a:avLst/>
          </a:prstGeom>
          <a:noFill/>
        </p:spPr>
        <p:txBody>
          <a:bodyPr wrap="square" rtlCol="0">
            <a:spAutoFit/>
          </a:bodyPr>
          <a:lstStyle/>
          <a:p>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pic>
        <p:nvPicPr>
          <p:cNvPr id="4100" name="Picture 4" descr="負債の網　 エレン・Ｈ・ブラウン(著) - 那須里山舎">
            <a:extLst>
              <a:ext uri="{FF2B5EF4-FFF2-40B4-BE49-F238E27FC236}">
                <a16:creationId xmlns:a16="http://schemas.microsoft.com/office/drawing/2014/main" id="{170CBA40-D31C-4808-9FC8-1C4A3E205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14" y="532975"/>
            <a:ext cx="4203996" cy="5962332"/>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81836583-ACD1-4202-9FBD-214D4605165F}"/>
              </a:ext>
            </a:extLst>
          </p:cNvPr>
          <p:cNvSpPr txBox="1"/>
          <p:nvPr/>
        </p:nvSpPr>
        <p:spPr>
          <a:xfrm>
            <a:off x="8040608" y="547746"/>
            <a:ext cx="1240220" cy="261610"/>
          </a:xfrm>
          <a:prstGeom prst="rect">
            <a:avLst/>
          </a:prstGeom>
          <a:noFill/>
        </p:spPr>
        <p:txBody>
          <a:bodyPr wrap="square" rtlCol="0">
            <a:spAutoFit/>
          </a:bodyPr>
          <a:lstStyle/>
          <a:p>
            <a:r>
              <a:rPr kumimoji="1" lang="ja-JP" altLang="en-US" sz="1100" dirty="0">
                <a:latin typeface="BIZ UDPゴシック" panose="020B0400000000000000" pitchFamily="50" charset="-128"/>
                <a:ea typeface="BIZ UDPゴシック" panose="020B0400000000000000" pitchFamily="50" charset="-128"/>
              </a:rPr>
              <a:t>（出所）</a:t>
            </a:r>
            <a:r>
              <a:rPr kumimoji="1" lang="en-US" altLang="ja-JP" sz="1100" dirty="0">
                <a:latin typeface="BIZ UDPゴシック" panose="020B0400000000000000" pitchFamily="50" charset="-128"/>
                <a:ea typeface="BIZ UDPゴシック" panose="020B0400000000000000" pitchFamily="50" charset="-128"/>
              </a:rPr>
              <a:t>Amazon</a:t>
            </a:r>
            <a:endParaRPr kumimoji="1"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35027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変貌する世界</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63243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中国・日本・朝鮮半島・台湾</a:t>
            </a:r>
          </a:p>
        </p:txBody>
      </p:sp>
      <p:sp>
        <p:nvSpPr>
          <p:cNvPr id="2" name="テキスト ボックス 1">
            <a:extLst>
              <a:ext uri="{FF2B5EF4-FFF2-40B4-BE49-F238E27FC236}">
                <a16:creationId xmlns:a16="http://schemas.microsoft.com/office/drawing/2014/main" id="{CF0189C3-EA7A-BCCA-D905-0FB5A5102263}"/>
              </a:ext>
            </a:extLst>
          </p:cNvPr>
          <p:cNvSpPr txBox="1"/>
          <p:nvPr/>
        </p:nvSpPr>
        <p:spPr>
          <a:xfrm>
            <a:off x="5238750" y="542838"/>
            <a:ext cx="6940447" cy="5632311"/>
          </a:xfrm>
          <a:prstGeom prst="rect">
            <a:avLst/>
          </a:prstGeom>
          <a:noFill/>
        </p:spPr>
        <p:txBody>
          <a:bodyPr wrap="square" rtlCol="0">
            <a:spAutoFit/>
          </a:bodyPr>
          <a:lstStyle/>
          <a:p>
            <a:r>
              <a:rPr lang="en-US" altLang="ja-JP" sz="2000" dirty="0">
                <a:latin typeface="BIZ UDPゴシック" panose="020B0400000000000000" pitchFamily="50" charset="-128"/>
                <a:ea typeface="BIZ UDPゴシック" panose="020B0400000000000000" pitchFamily="50" charset="-128"/>
              </a:rPr>
              <a:t>【</a:t>
            </a:r>
            <a:r>
              <a:rPr lang="ja-JP" altLang="en-US" sz="2000" dirty="0">
                <a:latin typeface="BIZ UDPゴシック" panose="020B0400000000000000" pitchFamily="50" charset="-128"/>
                <a:ea typeface="BIZ UDPゴシック" panose="020B0400000000000000" pitchFamily="50" charset="-128"/>
              </a:rPr>
              <a:t>中国</a:t>
            </a:r>
            <a:r>
              <a:rPr lang="en-US" altLang="ja-JP" sz="2000" dirty="0">
                <a:latin typeface="BIZ UDPゴシック" panose="020B0400000000000000" pitchFamily="50" charset="-128"/>
                <a:ea typeface="BIZ UDPゴシック" panose="020B0400000000000000" pitchFamily="50" charset="-128"/>
              </a:rPr>
              <a:t>】</a:t>
            </a:r>
            <a:endParaRPr kumimoji="1"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・人口から観て、中国が米国に替わって覇権を握る</a:t>
            </a:r>
            <a:r>
              <a:rPr lang="ja-JP" altLang="en-US" sz="2000" dirty="0">
                <a:latin typeface="BIZ UDPゴシック" panose="020B0400000000000000" pitchFamily="50" charset="-128"/>
                <a:ea typeface="BIZ UDPゴシック" panose="020B0400000000000000" pitchFamily="50" charset="-128"/>
              </a:rPr>
              <a:t>ことはない。</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・中国の人口は、</a:t>
            </a:r>
            <a:r>
              <a:rPr lang="en-US" altLang="ja-JP" sz="2000" dirty="0">
                <a:latin typeface="BIZ UDPゴシック" panose="020B0400000000000000" pitchFamily="50" charset="-128"/>
                <a:ea typeface="BIZ UDPゴシック" panose="020B0400000000000000" pitchFamily="50" charset="-128"/>
              </a:rPr>
              <a:t>12</a:t>
            </a:r>
            <a:r>
              <a:rPr lang="ja-JP" altLang="en-US" sz="2000" dirty="0">
                <a:latin typeface="BIZ UDPゴシック" panose="020B0400000000000000" pitchFamily="50" charset="-128"/>
                <a:ea typeface="BIZ UDPゴシック" panose="020B0400000000000000" pitchFamily="50" charset="-128"/>
              </a:rPr>
              <a:t>億</a:t>
            </a:r>
            <a:r>
              <a:rPr lang="en-US" altLang="ja-JP" sz="2000" dirty="0">
                <a:latin typeface="BIZ UDPゴシック" panose="020B0400000000000000" pitchFamily="50" charset="-128"/>
                <a:ea typeface="BIZ UDPゴシック" panose="020B0400000000000000" pitchFamily="50" charset="-128"/>
              </a:rPr>
              <a:t>7,000</a:t>
            </a:r>
            <a:r>
              <a:rPr lang="ja-JP" altLang="en-US" sz="2000" dirty="0">
                <a:latin typeface="BIZ UDPゴシック" panose="020B0400000000000000" pitchFamily="50" charset="-128"/>
                <a:ea typeface="BIZ UDPゴシック" panose="020B0400000000000000" pitchFamily="50" charset="-128"/>
              </a:rPr>
              <a:t>万人程度との予測がある。</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・上海警察の漏洩データによると、</a:t>
            </a:r>
            <a:r>
              <a:rPr lang="en-US" altLang="ja-JP" sz="2000" dirty="0">
                <a:latin typeface="BIZ UDPゴシック" panose="020B0400000000000000" pitchFamily="50" charset="-128"/>
                <a:ea typeface="BIZ UDPゴシック" panose="020B0400000000000000" pitchFamily="50" charset="-128"/>
              </a:rPr>
              <a:t>10</a:t>
            </a:r>
            <a:r>
              <a:rPr lang="ja-JP" altLang="en-US" sz="2000" dirty="0">
                <a:latin typeface="BIZ UDPゴシック" panose="020B0400000000000000" pitchFamily="50" charset="-128"/>
                <a:ea typeface="BIZ UDPゴシック" panose="020B0400000000000000" pitchFamily="50" charset="-128"/>
              </a:rPr>
              <a:t>億人程度が現実的？</a:t>
            </a:r>
            <a:endParaRPr lang="en-US" altLang="ja-JP" sz="2000" dirty="0">
              <a:latin typeface="BIZ UDPゴシック" panose="020B0400000000000000" pitchFamily="50" charset="-128"/>
              <a:ea typeface="BIZ UDPゴシック" panose="020B0400000000000000" pitchFamily="50" charset="-128"/>
            </a:endParaRPr>
          </a:p>
          <a:p>
            <a:endParaRPr kumimoji="1" lang="en-US" altLang="ja-JP" sz="2000" dirty="0">
              <a:latin typeface="BIZ UDPゴシック" panose="020B0400000000000000" pitchFamily="50" charset="-128"/>
              <a:ea typeface="BIZ UDPゴシック" panose="020B0400000000000000" pitchFamily="50" charset="-128"/>
            </a:endParaRPr>
          </a:p>
          <a:p>
            <a:r>
              <a:rPr lang="en-US" altLang="ja-JP" sz="2000" dirty="0">
                <a:latin typeface="BIZ UDPゴシック" panose="020B0400000000000000" pitchFamily="50" charset="-128"/>
                <a:ea typeface="BIZ UDPゴシック" panose="020B0400000000000000" pitchFamily="50" charset="-128"/>
              </a:rPr>
              <a:t>【</a:t>
            </a:r>
            <a:r>
              <a:rPr lang="ja-JP" altLang="en-US" sz="2000" dirty="0">
                <a:latin typeface="BIZ UDPゴシック" panose="020B0400000000000000" pitchFamily="50" charset="-128"/>
                <a:ea typeface="BIZ UDPゴシック" panose="020B0400000000000000" pitchFamily="50" charset="-128"/>
              </a:rPr>
              <a:t>日本</a:t>
            </a:r>
            <a:r>
              <a:rPr lang="en-US" altLang="ja-JP" sz="2000" dirty="0">
                <a:latin typeface="BIZ UDPゴシック" panose="020B0400000000000000" pitchFamily="50" charset="-128"/>
                <a:ea typeface="BIZ UDPゴシック" panose="020B0400000000000000" pitchFamily="50" charset="-128"/>
              </a:rPr>
              <a:t>】</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・日本は急速に人口を減らし産業競争力を失う。移民政策は失敗し社会は混乱するだろう。</a:t>
            </a:r>
            <a:endParaRPr lang="en-US" altLang="ja-JP" sz="2000" dirty="0">
              <a:latin typeface="BIZ UDPゴシック" panose="020B0400000000000000" pitchFamily="50" charset="-128"/>
              <a:ea typeface="BIZ UDPゴシック" panose="020B0400000000000000" pitchFamily="50" charset="-128"/>
            </a:endParaRPr>
          </a:p>
          <a:p>
            <a:endParaRPr kumimoji="1" lang="en-US" altLang="ja-JP" sz="2000" dirty="0">
              <a:latin typeface="BIZ UDPゴシック" panose="020B0400000000000000" pitchFamily="50" charset="-128"/>
              <a:ea typeface="BIZ UDPゴシック" panose="020B0400000000000000" pitchFamily="50" charset="-128"/>
            </a:endParaRPr>
          </a:p>
          <a:p>
            <a:r>
              <a:rPr lang="en-US" altLang="ja-JP" sz="2000" dirty="0">
                <a:latin typeface="BIZ UDPゴシック" panose="020B0400000000000000" pitchFamily="50" charset="-128"/>
                <a:ea typeface="BIZ UDPゴシック" panose="020B0400000000000000" pitchFamily="50" charset="-128"/>
              </a:rPr>
              <a:t>【</a:t>
            </a:r>
            <a:r>
              <a:rPr lang="ja-JP" altLang="en-US" sz="2000" dirty="0">
                <a:latin typeface="BIZ UDPゴシック" panose="020B0400000000000000" pitchFamily="50" charset="-128"/>
                <a:ea typeface="BIZ UDPゴシック" panose="020B0400000000000000" pitchFamily="50" charset="-128"/>
              </a:rPr>
              <a:t>朝鮮半島</a:t>
            </a:r>
            <a:r>
              <a:rPr lang="en-US" altLang="ja-JP" sz="2000" dirty="0">
                <a:latin typeface="BIZ UDPゴシック" panose="020B0400000000000000" pitchFamily="50" charset="-128"/>
                <a:ea typeface="BIZ UDPゴシック" panose="020B0400000000000000" pitchFamily="50" charset="-128"/>
              </a:rPr>
              <a:t>】</a:t>
            </a:r>
            <a:endParaRPr kumimoji="1"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・韓国は、日本以上に少子化が進展。移民導入による生産労働力に踏み切るが財閥は弱体化。</a:t>
            </a:r>
            <a:endParaRPr kumimoji="1"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・北朝鮮は、第二次朝鮮戦争がなければ、ロシアからのエネルギ</a:t>
            </a:r>
            <a:r>
              <a:rPr lang="ja-JP" altLang="en-US" sz="2000" dirty="0">
                <a:latin typeface="BIZ UDPゴシック" panose="020B0400000000000000" pitchFamily="50" charset="-128"/>
                <a:ea typeface="BIZ UDPゴシック" panose="020B0400000000000000" pitchFamily="50" charset="-128"/>
              </a:rPr>
              <a:t>ー・食糧で人口増加する可能性。</a:t>
            </a:r>
            <a:endParaRPr lang="en-US" altLang="ja-JP" sz="2000" dirty="0">
              <a:latin typeface="BIZ UDPゴシック" panose="020B0400000000000000" pitchFamily="50" charset="-128"/>
              <a:ea typeface="BIZ UDPゴシック" panose="020B0400000000000000" pitchFamily="50" charset="-128"/>
            </a:endParaRPr>
          </a:p>
          <a:p>
            <a:endParaRPr kumimoji="1" lang="en-US" altLang="ja-JP" sz="2000" dirty="0">
              <a:latin typeface="BIZ UDPゴシック" panose="020B0400000000000000" pitchFamily="50" charset="-128"/>
              <a:ea typeface="BIZ UDPゴシック" panose="020B0400000000000000" pitchFamily="50" charset="-128"/>
            </a:endParaRPr>
          </a:p>
          <a:p>
            <a:r>
              <a:rPr lang="en-US" altLang="ja-JP" sz="2000" dirty="0">
                <a:latin typeface="BIZ UDPゴシック" panose="020B0400000000000000" pitchFamily="50" charset="-128"/>
                <a:ea typeface="BIZ UDPゴシック" panose="020B0400000000000000" pitchFamily="50" charset="-128"/>
              </a:rPr>
              <a:t>【</a:t>
            </a:r>
            <a:r>
              <a:rPr lang="ja-JP" altLang="en-US" sz="2000" dirty="0">
                <a:latin typeface="BIZ UDPゴシック" panose="020B0400000000000000" pitchFamily="50" charset="-128"/>
                <a:ea typeface="BIZ UDPゴシック" panose="020B0400000000000000" pitchFamily="50" charset="-128"/>
              </a:rPr>
              <a:t>台湾</a:t>
            </a:r>
            <a:r>
              <a:rPr lang="en-US" altLang="ja-JP" sz="2000" dirty="0">
                <a:latin typeface="BIZ UDPゴシック" panose="020B0400000000000000" pitchFamily="50" charset="-128"/>
                <a:ea typeface="BIZ UDPゴシック" panose="020B0400000000000000" pitchFamily="50" charset="-128"/>
              </a:rPr>
              <a:t>】</a:t>
            </a:r>
          </a:p>
          <a:p>
            <a:r>
              <a:rPr kumimoji="1" lang="ja-JP" altLang="en-US" sz="2000" dirty="0">
                <a:latin typeface="BIZ UDPゴシック" panose="020B0400000000000000" pitchFamily="50" charset="-128"/>
                <a:ea typeface="BIZ UDPゴシック" panose="020B0400000000000000" pitchFamily="50" charset="-128"/>
              </a:rPr>
              <a:t>・死亡率が上昇し、出生率は低下を続けている。</a:t>
            </a:r>
            <a:r>
              <a:rPr kumimoji="1" lang="en-US" altLang="ja-JP" sz="2000" dirty="0">
                <a:latin typeface="BIZ UDPゴシック" panose="020B0400000000000000" pitchFamily="50" charset="-128"/>
                <a:ea typeface="BIZ UDPゴシック" panose="020B0400000000000000" pitchFamily="50" charset="-128"/>
              </a:rPr>
              <a:t>2,600</a:t>
            </a:r>
            <a:r>
              <a:rPr kumimoji="1" lang="ja-JP" altLang="en-US" sz="2000" dirty="0">
                <a:latin typeface="BIZ UDPゴシック" panose="020B0400000000000000" pitchFamily="50" charset="-128"/>
                <a:ea typeface="BIZ UDPゴシック" panose="020B0400000000000000" pitchFamily="50" charset="-128"/>
              </a:rPr>
              <a:t>万の人口は減少。国力を鑑み中国との政経融合が進む。</a:t>
            </a:r>
          </a:p>
        </p:txBody>
      </p:sp>
      <p:pic>
        <p:nvPicPr>
          <p:cNvPr id="2050" name="Picture 2" descr="東アジアのコンセント・電圧・周波数・ビザ">
            <a:extLst>
              <a:ext uri="{FF2B5EF4-FFF2-40B4-BE49-F238E27FC236}">
                <a16:creationId xmlns:a16="http://schemas.microsoft.com/office/drawing/2014/main" id="{0A59EF86-2DAF-47F0-9210-79A6BA45A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375"/>
            <a:ext cx="5238750" cy="39052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0F39A45-9F98-7A5C-6C25-5661744CFBBC}"/>
              </a:ext>
            </a:extLst>
          </p:cNvPr>
          <p:cNvSpPr txBox="1"/>
          <p:nvPr/>
        </p:nvSpPr>
        <p:spPr>
          <a:xfrm>
            <a:off x="2222137" y="4897556"/>
            <a:ext cx="1618937" cy="400110"/>
          </a:xfrm>
          <a:prstGeom prst="rect">
            <a:avLst/>
          </a:prstGeom>
          <a:noFill/>
        </p:spPr>
        <p:txBody>
          <a:bodyPr wrap="square" rtlCol="0">
            <a:spAutoFit/>
          </a:bodyPr>
          <a:lstStyle/>
          <a:p>
            <a:pPr algn="ctr"/>
            <a:r>
              <a:rPr kumimoji="1" lang="en-US" altLang="ja-JP" sz="2000" b="1" dirty="0">
                <a:solidFill>
                  <a:srgbClr val="C00000"/>
                </a:solidFill>
                <a:latin typeface="BIZ UDPゴシック" panose="020B0400000000000000" pitchFamily="50" charset="-128"/>
                <a:ea typeface="BIZ UDPゴシック" panose="020B0400000000000000" pitchFamily="50" charset="-128"/>
              </a:rPr>
              <a:t>2,600</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万人</a:t>
            </a:r>
          </a:p>
        </p:txBody>
      </p:sp>
      <p:sp>
        <p:nvSpPr>
          <p:cNvPr id="6" name="テキスト ボックス 5">
            <a:extLst>
              <a:ext uri="{FF2B5EF4-FFF2-40B4-BE49-F238E27FC236}">
                <a16:creationId xmlns:a16="http://schemas.microsoft.com/office/drawing/2014/main" id="{54294D20-99A4-570B-FF7B-913F288C47EB}"/>
              </a:ext>
            </a:extLst>
          </p:cNvPr>
          <p:cNvSpPr txBox="1"/>
          <p:nvPr/>
        </p:nvSpPr>
        <p:spPr>
          <a:xfrm>
            <a:off x="2934169" y="3987010"/>
            <a:ext cx="2049748" cy="400110"/>
          </a:xfrm>
          <a:prstGeom prst="rect">
            <a:avLst/>
          </a:prstGeom>
          <a:noFill/>
        </p:spPr>
        <p:txBody>
          <a:bodyPr wrap="square" rtlCol="0">
            <a:spAutoFit/>
          </a:bodyPr>
          <a:lstStyle/>
          <a:p>
            <a:pPr algn="ctr"/>
            <a:r>
              <a:rPr kumimoji="1" lang="en-US" altLang="ja-JP" sz="2000" b="1" dirty="0">
                <a:solidFill>
                  <a:srgbClr val="C00000"/>
                </a:solidFill>
                <a:latin typeface="BIZ UDPゴシック" panose="020B0400000000000000" pitchFamily="50" charset="-128"/>
                <a:ea typeface="BIZ UDPゴシック" panose="020B0400000000000000" pitchFamily="50" charset="-128"/>
              </a:rPr>
              <a:t>1</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億</a:t>
            </a:r>
            <a:r>
              <a:rPr kumimoji="1" lang="en-US" altLang="ja-JP" sz="2000" b="1" dirty="0">
                <a:solidFill>
                  <a:srgbClr val="C00000"/>
                </a:solidFill>
                <a:latin typeface="BIZ UDPゴシック" panose="020B0400000000000000" pitchFamily="50" charset="-128"/>
                <a:ea typeface="BIZ UDPゴシック" panose="020B0400000000000000" pitchFamily="50" charset="-128"/>
              </a:rPr>
              <a:t>2,000</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万人</a:t>
            </a:r>
          </a:p>
        </p:txBody>
      </p:sp>
      <p:sp>
        <p:nvSpPr>
          <p:cNvPr id="7" name="テキスト ボックス 6">
            <a:extLst>
              <a:ext uri="{FF2B5EF4-FFF2-40B4-BE49-F238E27FC236}">
                <a16:creationId xmlns:a16="http://schemas.microsoft.com/office/drawing/2014/main" id="{21164432-2181-427C-D580-9A81C59657D7}"/>
              </a:ext>
            </a:extLst>
          </p:cNvPr>
          <p:cNvSpPr txBox="1"/>
          <p:nvPr/>
        </p:nvSpPr>
        <p:spPr>
          <a:xfrm>
            <a:off x="2006731" y="2834679"/>
            <a:ext cx="2049748" cy="400110"/>
          </a:xfrm>
          <a:prstGeom prst="rect">
            <a:avLst/>
          </a:prstGeom>
          <a:noFill/>
        </p:spPr>
        <p:txBody>
          <a:bodyPr wrap="square" rtlCol="0">
            <a:spAutoFit/>
          </a:bodyPr>
          <a:lstStyle/>
          <a:p>
            <a:pPr algn="ctr"/>
            <a:r>
              <a:rPr kumimoji="1" lang="en-US" altLang="ja-JP" sz="2000" b="1" dirty="0">
                <a:solidFill>
                  <a:srgbClr val="C00000"/>
                </a:solidFill>
                <a:latin typeface="BIZ UDPゴシック" panose="020B0400000000000000" pitchFamily="50" charset="-128"/>
                <a:ea typeface="BIZ UDPゴシック" panose="020B0400000000000000" pitchFamily="50" charset="-128"/>
              </a:rPr>
              <a:t>6,000</a:t>
            </a:r>
            <a:r>
              <a:rPr lang="ja-JP" altLang="en-US" sz="2000" b="1" dirty="0">
                <a:solidFill>
                  <a:srgbClr val="C00000"/>
                </a:solidFill>
                <a:latin typeface="BIZ UDPゴシック" panose="020B0400000000000000" pitchFamily="50" charset="-128"/>
                <a:ea typeface="BIZ UDPゴシック" panose="020B0400000000000000" pitchFamily="50" charset="-128"/>
              </a:rPr>
              <a:t>万人</a:t>
            </a:r>
            <a:endParaRPr kumimoji="1" lang="ja-JP" altLang="en-US" sz="2000" b="1" dirty="0">
              <a:solidFill>
                <a:srgbClr val="C00000"/>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05B9B4B8-7FC4-F308-97BD-AF0DBE5236EF}"/>
              </a:ext>
            </a:extLst>
          </p:cNvPr>
          <p:cNvSpPr txBox="1"/>
          <p:nvPr/>
        </p:nvSpPr>
        <p:spPr>
          <a:xfrm>
            <a:off x="-124061" y="2079330"/>
            <a:ext cx="1615582" cy="400110"/>
          </a:xfrm>
          <a:prstGeom prst="rect">
            <a:avLst/>
          </a:prstGeom>
          <a:noFill/>
        </p:spPr>
        <p:txBody>
          <a:bodyPr wrap="square" rtlCol="0">
            <a:spAutoFit/>
          </a:bodyPr>
          <a:lstStyle/>
          <a:p>
            <a:pPr algn="ctr"/>
            <a:r>
              <a:rPr kumimoji="1" lang="en-US" altLang="ja-JP" sz="2000" b="1" dirty="0">
                <a:solidFill>
                  <a:srgbClr val="C00000"/>
                </a:solidFill>
                <a:latin typeface="BIZ UDPゴシック" panose="020B0400000000000000" pitchFamily="50" charset="-128"/>
                <a:ea typeface="BIZ UDPゴシック" panose="020B0400000000000000" pitchFamily="50" charset="-128"/>
              </a:rPr>
              <a:t>300</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万人</a:t>
            </a:r>
          </a:p>
        </p:txBody>
      </p:sp>
      <p:sp>
        <p:nvSpPr>
          <p:cNvPr id="10" name="テキスト ボックス 9">
            <a:extLst>
              <a:ext uri="{FF2B5EF4-FFF2-40B4-BE49-F238E27FC236}">
                <a16:creationId xmlns:a16="http://schemas.microsoft.com/office/drawing/2014/main" id="{A203B004-B898-81DD-38C5-94886DFBC80E}"/>
              </a:ext>
            </a:extLst>
          </p:cNvPr>
          <p:cNvSpPr txBox="1"/>
          <p:nvPr/>
        </p:nvSpPr>
        <p:spPr>
          <a:xfrm>
            <a:off x="78306" y="3786955"/>
            <a:ext cx="1615582" cy="400110"/>
          </a:xfrm>
          <a:prstGeom prst="rect">
            <a:avLst/>
          </a:prstGeom>
          <a:noFill/>
        </p:spPr>
        <p:txBody>
          <a:bodyPr wrap="square" rtlCol="0">
            <a:spAutoFit/>
          </a:bodyPr>
          <a:lstStyle/>
          <a:p>
            <a:pPr algn="ctr"/>
            <a:r>
              <a:rPr kumimoji="1" lang="en-US" altLang="ja-JP" sz="2000" b="1" dirty="0">
                <a:solidFill>
                  <a:srgbClr val="C00000"/>
                </a:solidFill>
                <a:latin typeface="BIZ UDPゴシック" panose="020B0400000000000000" pitchFamily="50" charset="-128"/>
                <a:ea typeface="BIZ UDPゴシック" panose="020B0400000000000000" pitchFamily="50" charset="-128"/>
              </a:rPr>
              <a:t>12</a:t>
            </a:r>
            <a:r>
              <a:rPr kumimoji="1" lang="ja-JP" altLang="en-US" sz="2000" b="1" dirty="0">
                <a:solidFill>
                  <a:srgbClr val="C00000"/>
                </a:solidFill>
                <a:latin typeface="BIZ UDPゴシック" panose="020B0400000000000000" pitchFamily="50" charset="-128"/>
                <a:ea typeface="BIZ UDPゴシック" panose="020B0400000000000000" pitchFamily="50" charset="-128"/>
              </a:rPr>
              <a:t>億人？</a:t>
            </a:r>
          </a:p>
        </p:txBody>
      </p:sp>
    </p:spTree>
    <p:extLst>
      <p:ext uri="{BB962C8B-B14F-4D97-AF65-F5344CB8AC3E}">
        <p14:creationId xmlns:p14="http://schemas.microsoft.com/office/powerpoint/2010/main" val="3261704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2842220566"/>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～調査部組織を持った組織のあ～</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chemeClr val="bg1"/>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ウクライナ戦訓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～認知戦、電子戦、塹壕戦～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核酸ナノテクノロジー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～核酸センサー、核酸デバイス～</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a:solidFill>
                            <a:srgbClr val="002060"/>
                          </a:solidFill>
                          <a:latin typeface="BIZ UDP明朝 Medium" panose="02020500000000000000" pitchFamily="18" charset="-128"/>
                          <a:ea typeface="BIZ UDP明朝 Medium" panose="02020500000000000000" pitchFamily="18" charset="-128"/>
                        </a:rPr>
                        <a:t>２０２４年２月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pic>
        <p:nvPicPr>
          <p:cNvPr id="3" name="図 12">
            <a:extLst>
              <a:ext uri="{FF2B5EF4-FFF2-40B4-BE49-F238E27FC236}">
                <a16:creationId xmlns:a16="http://schemas.microsoft.com/office/drawing/2014/main" id="{373E75CB-80DC-456E-9E1D-E00340E7D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9828" y="1859658"/>
            <a:ext cx="1440151" cy="144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台湾と韓国</a:t>
            </a:r>
          </a:p>
        </p:txBody>
      </p:sp>
      <p:pic>
        <p:nvPicPr>
          <p:cNvPr id="6146" name="Picture 2" descr="画像">
            <a:extLst>
              <a:ext uri="{FF2B5EF4-FFF2-40B4-BE49-F238E27FC236}">
                <a16:creationId xmlns:a16="http://schemas.microsoft.com/office/drawing/2014/main" id="{6D27954F-DCB5-9977-A492-99556E430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7" y="473063"/>
            <a:ext cx="6060398" cy="60603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世界発2021）韓国、止まらない超少子化 出生率、3年連続「1」割り込む＝訂正・おわびあり：朝日新聞デジタル">
            <a:extLst>
              <a:ext uri="{FF2B5EF4-FFF2-40B4-BE49-F238E27FC236}">
                <a16:creationId xmlns:a16="http://schemas.microsoft.com/office/drawing/2014/main" id="{6885F703-EF36-4558-0EDA-E5C626679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228257"/>
            <a:ext cx="6096000" cy="46863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4A5BB8A1-DF3A-B21F-CAC9-7F0D14F2C090}"/>
              </a:ext>
            </a:extLst>
          </p:cNvPr>
          <p:cNvSpPr txBox="1"/>
          <p:nvPr/>
        </p:nvSpPr>
        <p:spPr>
          <a:xfrm>
            <a:off x="8409481" y="5914557"/>
            <a:ext cx="2083633"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（出所）朝日新聞デジタル</a:t>
            </a:r>
          </a:p>
        </p:txBody>
      </p:sp>
    </p:spTree>
    <p:extLst>
      <p:ext uri="{BB962C8B-B14F-4D97-AF65-F5344CB8AC3E}">
        <p14:creationId xmlns:p14="http://schemas.microsoft.com/office/powerpoint/2010/main" val="4073911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中国の人口は14億1178万人 国勢調査は人口微増も高齢化で国力に影：イザ！">
            <a:extLst>
              <a:ext uri="{FF2B5EF4-FFF2-40B4-BE49-F238E27FC236}">
                <a16:creationId xmlns:a16="http://schemas.microsoft.com/office/drawing/2014/main" id="{8F308D3A-319E-4EFD-B466-750209511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982" y="408471"/>
            <a:ext cx="4768332" cy="6219563"/>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人口学的には、中国が覇権国になることはない</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pic>
        <p:nvPicPr>
          <p:cNvPr id="4102" name="Picture 6" descr="いまも人口は増えてるの？「中国の人口」の知識 - Hachibachi">
            <a:extLst>
              <a:ext uri="{FF2B5EF4-FFF2-40B4-BE49-F238E27FC236}">
                <a16:creationId xmlns:a16="http://schemas.microsoft.com/office/drawing/2014/main" id="{175D053C-6844-496F-BC77-6E72D6D92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562" y="678567"/>
            <a:ext cx="6083935" cy="3655420"/>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916D2D79-3E4B-4EA3-80FD-CBEAF856C375}"/>
              </a:ext>
            </a:extLst>
          </p:cNvPr>
          <p:cNvPicPr>
            <a:picLocks noChangeAspect="1"/>
          </p:cNvPicPr>
          <p:nvPr/>
        </p:nvPicPr>
        <p:blipFill>
          <a:blip r:embed="rId4"/>
          <a:stretch>
            <a:fillRect/>
          </a:stretch>
        </p:blipFill>
        <p:spPr>
          <a:xfrm>
            <a:off x="5404485" y="4492971"/>
            <a:ext cx="2722245" cy="2010513"/>
          </a:xfrm>
          <a:prstGeom prst="rect">
            <a:avLst/>
          </a:prstGeom>
        </p:spPr>
      </p:pic>
      <p:sp>
        <p:nvSpPr>
          <p:cNvPr id="8" name="テキスト ボックス 7">
            <a:extLst>
              <a:ext uri="{FF2B5EF4-FFF2-40B4-BE49-F238E27FC236}">
                <a16:creationId xmlns:a16="http://schemas.microsoft.com/office/drawing/2014/main" id="{E39595AB-D987-451C-9E90-D356EF7240AD}"/>
              </a:ext>
            </a:extLst>
          </p:cNvPr>
          <p:cNvSpPr txBox="1"/>
          <p:nvPr/>
        </p:nvSpPr>
        <p:spPr>
          <a:xfrm>
            <a:off x="8222594" y="4794438"/>
            <a:ext cx="3876099" cy="138499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中国の人口は多くても</a:t>
            </a:r>
            <a:endParaRPr kumimoji="1" lang="en-US" altLang="ja-JP" sz="2400" dirty="0">
              <a:latin typeface="BIZ UDPゴシック" panose="020B0400000000000000" pitchFamily="50" charset="-128"/>
              <a:ea typeface="BIZ UDPゴシック" panose="020B0400000000000000" pitchFamily="50" charset="-128"/>
            </a:endParaRPr>
          </a:p>
          <a:p>
            <a:pPr algn="ctr"/>
            <a:r>
              <a:rPr lang="en-US" altLang="ja-JP" sz="2400" dirty="0">
                <a:latin typeface="BIZ UDPゴシック" panose="020B0400000000000000" pitchFamily="50" charset="-128"/>
                <a:ea typeface="BIZ UDPゴシック" panose="020B0400000000000000" pitchFamily="50" charset="-128"/>
              </a:rPr>
              <a:t>12</a:t>
            </a:r>
            <a:r>
              <a:rPr lang="ja-JP" altLang="en-US" sz="2400" dirty="0">
                <a:latin typeface="BIZ UDPゴシック" panose="020B0400000000000000" pitchFamily="50" charset="-128"/>
                <a:ea typeface="BIZ UDPゴシック" panose="020B0400000000000000" pitchFamily="50" charset="-128"/>
              </a:rPr>
              <a:t>億</a:t>
            </a:r>
            <a:r>
              <a:rPr lang="en-US" altLang="ja-JP" sz="2400" dirty="0">
                <a:latin typeface="BIZ UDPゴシック" panose="020B0400000000000000" pitchFamily="50" charset="-128"/>
                <a:ea typeface="BIZ UDPゴシック" panose="020B0400000000000000" pitchFamily="50" charset="-128"/>
              </a:rPr>
              <a:t>7,000</a:t>
            </a:r>
            <a:r>
              <a:rPr lang="ja-JP" altLang="en-US" sz="2400" dirty="0">
                <a:latin typeface="BIZ UDPゴシック" panose="020B0400000000000000" pitchFamily="50" charset="-128"/>
                <a:ea typeface="BIZ UDPゴシック" panose="020B0400000000000000" pitchFamily="50" charset="-128"/>
              </a:rPr>
              <a:t>万人と推計。</a:t>
            </a:r>
            <a:endParaRPr lang="en-US" altLang="ja-JP" sz="2400" dirty="0">
              <a:latin typeface="BIZ UDPゴシック" panose="020B0400000000000000" pitchFamily="50" charset="-128"/>
              <a:ea typeface="BIZ UDPゴシック" panose="020B0400000000000000" pitchFamily="50" charset="-128"/>
            </a:endParaRPr>
          </a:p>
          <a:p>
            <a:pPr algn="ctr"/>
            <a:endParaRPr lang="en-US" altLang="ja-JP" sz="2400" dirty="0">
              <a:latin typeface="BIZ UDPゴシック" panose="020B0400000000000000" pitchFamily="50" charset="-128"/>
              <a:ea typeface="BIZ UDPゴシック" panose="020B0400000000000000" pitchFamily="50" charset="-128"/>
            </a:endParaRPr>
          </a:p>
          <a:p>
            <a:pPr algn="ct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上海警察から漏洩した人口統計データは</a:t>
            </a:r>
            <a:r>
              <a:rPr lang="en-US" altLang="ja-JP" sz="1200" dirty="0">
                <a:latin typeface="BIZ UDPゴシック" panose="020B0400000000000000" pitchFamily="50" charset="-128"/>
                <a:ea typeface="BIZ UDPゴシック" panose="020B0400000000000000" pitchFamily="50" charset="-128"/>
              </a:rPr>
              <a:t>10</a:t>
            </a:r>
            <a:r>
              <a:rPr lang="ja-JP" altLang="en-US" sz="1200" dirty="0">
                <a:latin typeface="BIZ UDPゴシック" panose="020B0400000000000000" pitchFamily="50" charset="-128"/>
                <a:ea typeface="BIZ UDPゴシック" panose="020B0400000000000000" pitchFamily="50" charset="-128"/>
              </a:rPr>
              <a:t>億人。</a:t>
            </a:r>
            <a:endParaRPr lang="en-US" altLang="ja-JP"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89121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中国は覇権国にならない～</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pic>
        <p:nvPicPr>
          <p:cNvPr id="1026" name="Picture 2" descr="世界の多様性 家族構造と近代性">
            <a:extLst>
              <a:ext uri="{FF2B5EF4-FFF2-40B4-BE49-F238E27FC236}">
                <a16:creationId xmlns:a16="http://schemas.microsoft.com/office/drawing/2014/main" id="{37020535-8586-4D5C-9CCC-894252C4B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29" y="2015832"/>
            <a:ext cx="2689951" cy="3775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年予測 / フリードマン，ジョージ【著】〈Friedman，George〉/櫻井 祐子【訳】 - 紀伊國屋書店ウェブストア">
            <a:extLst>
              <a:ext uri="{FF2B5EF4-FFF2-40B4-BE49-F238E27FC236}">
                <a16:creationId xmlns:a16="http://schemas.microsoft.com/office/drawing/2014/main" id="{728FB1A5-6A02-4BAA-91CF-12C90FE16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226" y="2011424"/>
            <a:ext cx="2645844" cy="377977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3728D02-18B1-41B2-9E3B-614BEF7F2C74}"/>
              </a:ext>
            </a:extLst>
          </p:cNvPr>
          <p:cNvSpPr txBox="1"/>
          <p:nvPr/>
        </p:nvSpPr>
        <p:spPr>
          <a:xfrm>
            <a:off x="475730" y="1303441"/>
            <a:ext cx="2554311"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人口学者＆人類学者</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　エマニエル・ドット</a:t>
            </a:r>
          </a:p>
        </p:txBody>
      </p:sp>
      <p:sp>
        <p:nvSpPr>
          <p:cNvPr id="15" name="テキスト ボックス 14">
            <a:extLst>
              <a:ext uri="{FF2B5EF4-FFF2-40B4-BE49-F238E27FC236}">
                <a16:creationId xmlns:a16="http://schemas.microsoft.com/office/drawing/2014/main" id="{45B0B057-B1D3-4C8B-B432-CCCADDD42556}"/>
              </a:ext>
            </a:extLst>
          </p:cNvPr>
          <p:cNvSpPr txBox="1"/>
          <p:nvPr/>
        </p:nvSpPr>
        <p:spPr>
          <a:xfrm>
            <a:off x="5930961" y="1320457"/>
            <a:ext cx="3436771"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民間情報企業ストラトフォー</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ジョージ・フリードマン</a:t>
            </a:r>
            <a:endParaRPr kumimoji="1" lang="ja-JP" altLang="en-US"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E5EA0C00-622D-4BDA-994A-92220938B1D7}"/>
              </a:ext>
            </a:extLst>
          </p:cNvPr>
          <p:cNvSpPr txBox="1"/>
          <p:nvPr/>
        </p:nvSpPr>
        <p:spPr>
          <a:xfrm>
            <a:off x="3298233" y="1299591"/>
            <a:ext cx="2554311"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戦略研究</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　エドワード・ルトワック</a:t>
            </a:r>
          </a:p>
        </p:txBody>
      </p:sp>
      <p:pic>
        <p:nvPicPr>
          <p:cNvPr id="1036" name="Picture 12" descr="大国政治の悲劇 に対する画像結果">
            <a:extLst>
              <a:ext uri="{FF2B5EF4-FFF2-40B4-BE49-F238E27FC236}">
                <a16:creationId xmlns:a16="http://schemas.microsoft.com/office/drawing/2014/main" id="{ABAA346D-5B6C-40E8-9D3E-C4AFAD6DA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0610" y="1966790"/>
            <a:ext cx="2601115" cy="3824412"/>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5A74C547-EA62-487F-BA8F-39CB7A4BD88C}"/>
              </a:ext>
            </a:extLst>
          </p:cNvPr>
          <p:cNvSpPr txBox="1"/>
          <p:nvPr/>
        </p:nvSpPr>
        <p:spPr>
          <a:xfrm>
            <a:off x="8816343" y="1303440"/>
            <a:ext cx="3436771"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シカゴ大学政治学者</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ジョン・ミアシャイマー</a:t>
            </a:r>
            <a:endParaRPr kumimoji="1" lang="ja-JP" altLang="en-US" dirty="0">
              <a:latin typeface="BIZ UDPゴシック" panose="020B0400000000000000" pitchFamily="50" charset="-128"/>
              <a:ea typeface="BIZ UDPゴシック" panose="020B0400000000000000" pitchFamily="50" charset="-128"/>
            </a:endParaRPr>
          </a:p>
        </p:txBody>
      </p:sp>
      <p:pic>
        <p:nvPicPr>
          <p:cNvPr id="1038" name="Picture 14" descr="自滅する中国 なぜ世界帝国になれないのか : エドワード・ルトワック | HMV&amp;BOOKS online - 9784829505908">
            <a:extLst>
              <a:ext uri="{FF2B5EF4-FFF2-40B4-BE49-F238E27FC236}">
                <a16:creationId xmlns:a16="http://schemas.microsoft.com/office/drawing/2014/main" id="{268A89A8-25C3-46B2-8EF2-483334717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161" y="1981201"/>
            <a:ext cx="2590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580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84F98DBF-D9D6-F8AD-C362-7C4D89265D51}"/>
              </a:ext>
            </a:extLst>
          </p:cNvPr>
          <p:cNvPicPr>
            <a:picLocks noChangeAspect="1"/>
          </p:cNvPicPr>
          <p:nvPr/>
        </p:nvPicPr>
        <p:blipFill>
          <a:blip r:embed="rId2"/>
          <a:stretch>
            <a:fillRect/>
          </a:stretch>
        </p:blipFill>
        <p:spPr>
          <a:xfrm>
            <a:off x="7199847" y="233264"/>
            <a:ext cx="4410035" cy="6341965"/>
          </a:xfrm>
          <a:prstGeom prst="rect">
            <a:avLst/>
          </a:prstGeom>
        </p:spPr>
      </p:pic>
      <p:pic>
        <p:nvPicPr>
          <p:cNvPr id="4" name="図 3">
            <a:extLst>
              <a:ext uri="{FF2B5EF4-FFF2-40B4-BE49-F238E27FC236}">
                <a16:creationId xmlns:a16="http://schemas.microsoft.com/office/drawing/2014/main" id="{B9698C9E-9BC2-CE01-4CB0-F920BDD2B320}"/>
              </a:ext>
            </a:extLst>
          </p:cNvPr>
          <p:cNvPicPr>
            <a:picLocks noChangeAspect="1"/>
          </p:cNvPicPr>
          <p:nvPr/>
        </p:nvPicPr>
        <p:blipFill>
          <a:blip r:embed="rId3"/>
          <a:stretch>
            <a:fillRect/>
          </a:stretch>
        </p:blipFill>
        <p:spPr>
          <a:xfrm>
            <a:off x="415023" y="409267"/>
            <a:ext cx="6201780" cy="620178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Global Wealth Report 2023</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B6653CC6-FD41-1ABF-7B6F-710BFE7DBCE7}"/>
              </a:ext>
            </a:extLst>
          </p:cNvPr>
          <p:cNvSpPr txBox="1"/>
          <p:nvPr/>
        </p:nvSpPr>
        <p:spPr>
          <a:xfrm>
            <a:off x="4219731" y="701122"/>
            <a:ext cx="7390151" cy="246221"/>
          </a:xfrm>
          <a:prstGeom prst="rect">
            <a:avLst/>
          </a:prstGeom>
          <a:noFill/>
        </p:spPr>
        <p:txBody>
          <a:bodyPr wrap="square">
            <a:spAutoFit/>
          </a:bodyPr>
          <a:lstStyle/>
          <a:p>
            <a:pPr algn="ctr"/>
            <a:r>
              <a:rPr lang="en-US" altLang="ja-JP" sz="1000" dirty="0">
                <a:latin typeface="Amasis MT Pro Black" panose="02040A04050005020304" pitchFamily="18" charset="0"/>
              </a:rPr>
              <a:t>https://www.ubs.com/global/en/family-office-uhnw/reports/global-wealth-report-2023.html#executive</a:t>
            </a:r>
            <a:endParaRPr lang="ja-JP" altLang="en-US" sz="1000" dirty="0">
              <a:latin typeface="Amasis MT Pro Black" panose="02040A04050005020304" pitchFamily="18" charset="0"/>
            </a:endParaRPr>
          </a:p>
        </p:txBody>
      </p:sp>
    </p:spTree>
    <p:extLst>
      <p:ext uri="{BB962C8B-B14F-4D97-AF65-F5344CB8AC3E}">
        <p14:creationId xmlns:p14="http://schemas.microsoft.com/office/powerpoint/2010/main" val="1240518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画像">
            <a:extLst>
              <a:ext uri="{FF2B5EF4-FFF2-40B4-BE49-F238E27FC236}">
                <a16:creationId xmlns:a16="http://schemas.microsoft.com/office/drawing/2014/main" id="{556EA166-4CA5-65C9-E158-6C66334AF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091" y="453610"/>
            <a:ext cx="4745151" cy="613193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世界銀行による購買力平価</a:t>
            </a:r>
            <a:r>
              <a:rPr lang="en-US" altLang="ja-JP" sz="2400" b="1" dirty="0">
                <a:latin typeface="BIZ UDPゴシック" panose="020B0400000000000000" pitchFamily="50" charset="-128"/>
                <a:ea typeface="BIZ UDPゴシック" panose="020B0400000000000000" pitchFamily="50" charset="-128"/>
              </a:rPr>
              <a:t>GDP</a:t>
            </a:r>
            <a:r>
              <a:rPr lang="ja-JP" altLang="en-US" sz="2400" b="1" dirty="0">
                <a:latin typeface="BIZ UDPゴシック" panose="020B0400000000000000" pitchFamily="50" charset="-128"/>
                <a:ea typeface="BIZ UDPゴシック" panose="020B0400000000000000" pitchFamily="50" charset="-128"/>
              </a:rPr>
              <a:t>評価</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D60C6DFE-FFCC-21AE-14C6-BF80583B3D64}"/>
              </a:ext>
            </a:extLst>
          </p:cNvPr>
          <p:cNvSpPr txBox="1"/>
          <p:nvPr/>
        </p:nvSpPr>
        <p:spPr>
          <a:xfrm>
            <a:off x="637027" y="670079"/>
            <a:ext cx="6104744" cy="923330"/>
          </a:xfrm>
          <a:prstGeom prst="rect">
            <a:avLst/>
          </a:prstGeom>
          <a:noFill/>
        </p:spPr>
        <p:txBody>
          <a:bodyPr wrap="square">
            <a:spAutoFit/>
          </a:bodyPr>
          <a:lstStyle/>
          <a:p>
            <a:r>
              <a:rPr lang="en-US" altLang="ja-JP" b="0" i="0" dirty="0">
                <a:solidFill>
                  <a:srgbClr val="000000"/>
                </a:solidFill>
                <a:effectLst/>
                <a:latin typeface="Microsoft YaHei" panose="020B0503020204020204" pitchFamily="34" charset="-122"/>
                <a:ea typeface="Microsoft YaHei" panose="020B0503020204020204" pitchFamily="34" charset="-122"/>
              </a:rPr>
              <a:t>GDP</a:t>
            </a:r>
            <a:r>
              <a:rPr lang="ja-JP" altLang="en-US" b="0" i="0" dirty="0">
                <a:solidFill>
                  <a:srgbClr val="000000"/>
                </a:solidFill>
                <a:effectLst/>
                <a:latin typeface="Microsoft YaHei" panose="020B0503020204020204" pitchFamily="34" charset="-122"/>
                <a:ea typeface="Microsoft YaHei" panose="020B0503020204020204" pitchFamily="34" charset="-122"/>
              </a:rPr>
              <a:t>に関するデータは世界銀行および国際通貨基金によって購買力平価に基づいて算出された数値。</a:t>
            </a:r>
            <a:endParaRPr lang="en-US" altLang="ja-JP" b="0" i="0" dirty="0">
              <a:solidFill>
                <a:srgbClr val="000000"/>
              </a:solidFill>
              <a:effectLst/>
              <a:latin typeface="Microsoft YaHei" panose="020B0503020204020204" pitchFamily="34" charset="-122"/>
              <a:ea typeface="Microsoft YaHei" panose="020B0503020204020204" pitchFamily="34" charset="-122"/>
            </a:endParaRPr>
          </a:p>
          <a:p>
            <a:r>
              <a:rPr lang="ja-JP" altLang="en-US" b="0" i="0" dirty="0">
                <a:solidFill>
                  <a:srgbClr val="000000"/>
                </a:solidFill>
                <a:effectLst/>
                <a:latin typeface="Microsoft YaHei" panose="020B0503020204020204" pitchFamily="34" charset="-122"/>
                <a:ea typeface="Microsoft YaHei" panose="020B0503020204020204" pitchFamily="34" charset="-122"/>
              </a:rPr>
              <a:t>購買力平価は米ドルで算出。日本は</a:t>
            </a:r>
            <a:r>
              <a:rPr lang="en-US" altLang="ja-JP" b="0" i="0" dirty="0">
                <a:solidFill>
                  <a:srgbClr val="000000"/>
                </a:solidFill>
                <a:effectLst/>
                <a:latin typeface="Microsoft YaHei" panose="020B0503020204020204" pitchFamily="34" charset="-122"/>
                <a:ea typeface="Microsoft YaHei" panose="020B0503020204020204" pitchFamily="34" charset="-122"/>
              </a:rPr>
              <a:t>5</a:t>
            </a:r>
            <a:r>
              <a:rPr lang="ja-JP" altLang="en-US" b="0" i="0" dirty="0">
                <a:solidFill>
                  <a:srgbClr val="000000"/>
                </a:solidFill>
                <a:effectLst/>
                <a:latin typeface="Microsoft YaHei" panose="020B0503020204020204" pitchFamily="34" charset="-122"/>
                <a:ea typeface="Microsoft YaHei" panose="020B0503020204020204" pitchFamily="34" charset="-122"/>
              </a:rPr>
              <a:t>兆</a:t>
            </a:r>
            <a:r>
              <a:rPr lang="en-US" altLang="ja-JP" b="0" i="0" dirty="0">
                <a:solidFill>
                  <a:srgbClr val="000000"/>
                </a:solidFill>
                <a:effectLst/>
                <a:latin typeface="Microsoft YaHei" panose="020B0503020204020204" pitchFamily="34" charset="-122"/>
                <a:ea typeface="Microsoft YaHei" panose="020B0503020204020204" pitchFamily="34" charset="-122"/>
              </a:rPr>
              <a:t>6750</a:t>
            </a:r>
            <a:r>
              <a:rPr lang="ja-JP" altLang="en-US" b="0" i="0" dirty="0">
                <a:solidFill>
                  <a:srgbClr val="000000"/>
                </a:solidFill>
                <a:effectLst/>
                <a:latin typeface="Microsoft YaHei" panose="020B0503020204020204" pitchFamily="34" charset="-122"/>
                <a:ea typeface="Microsoft YaHei" panose="020B0503020204020204" pitchFamily="34" charset="-122"/>
              </a:rPr>
              <a:t>億ドルで</a:t>
            </a:r>
            <a:r>
              <a:rPr lang="en-US" altLang="ja-JP" b="0" i="0" dirty="0">
                <a:solidFill>
                  <a:srgbClr val="000000"/>
                </a:solidFill>
                <a:effectLst/>
                <a:latin typeface="Microsoft YaHei" panose="020B0503020204020204" pitchFamily="34" charset="-122"/>
                <a:ea typeface="Microsoft YaHei" panose="020B0503020204020204" pitchFamily="34" charset="-122"/>
              </a:rPr>
              <a:t>4</a:t>
            </a:r>
            <a:r>
              <a:rPr lang="ja-JP" altLang="en-US" b="0" i="0" dirty="0">
                <a:solidFill>
                  <a:srgbClr val="000000"/>
                </a:solidFill>
                <a:effectLst/>
                <a:latin typeface="Microsoft YaHei" panose="020B0503020204020204" pitchFamily="34" charset="-122"/>
                <a:ea typeface="Microsoft YaHei" panose="020B0503020204020204" pitchFamily="34" charset="-122"/>
              </a:rPr>
              <a:t>位。</a:t>
            </a:r>
            <a:endParaRPr lang="ja-JP" altLang="en-US" dirty="0"/>
          </a:p>
        </p:txBody>
      </p:sp>
      <p:sp>
        <p:nvSpPr>
          <p:cNvPr id="8" name="テキスト ボックス 7">
            <a:extLst>
              <a:ext uri="{FF2B5EF4-FFF2-40B4-BE49-F238E27FC236}">
                <a16:creationId xmlns:a16="http://schemas.microsoft.com/office/drawing/2014/main" id="{94B7E565-59BF-37BB-CBE8-45B208AD08CA}"/>
              </a:ext>
            </a:extLst>
          </p:cNvPr>
          <p:cNvSpPr txBox="1"/>
          <p:nvPr/>
        </p:nvSpPr>
        <p:spPr>
          <a:xfrm>
            <a:off x="3043628" y="6304557"/>
            <a:ext cx="6104744" cy="307777"/>
          </a:xfrm>
          <a:prstGeom prst="rect">
            <a:avLst/>
          </a:prstGeom>
          <a:noFill/>
        </p:spPr>
        <p:txBody>
          <a:bodyPr wrap="square">
            <a:spAutoFit/>
          </a:bodyPr>
          <a:lstStyle/>
          <a:p>
            <a:pPr algn="ctr"/>
            <a:r>
              <a:rPr lang="ja-JP" altLang="en-US" sz="1400" b="0" i="0" dirty="0">
                <a:effectLst/>
                <a:latin typeface="Amasis MT Pro Black" panose="02040A04050005020304" pitchFamily="18" charset="0"/>
              </a:rPr>
              <a:t>出典：</a:t>
            </a:r>
            <a:r>
              <a:rPr lang="en-US" altLang="ja-JP" sz="1400" b="0" i="0" dirty="0">
                <a:effectLst/>
                <a:latin typeface="Amasis MT Pro Black" panose="02040A04050005020304" pitchFamily="18" charset="0"/>
              </a:rPr>
              <a:t>World Economics</a:t>
            </a:r>
            <a:endParaRPr lang="ja-JP" altLang="en-US" sz="1400" dirty="0">
              <a:latin typeface="Amasis MT Pro Black" panose="02040A04050005020304" pitchFamily="18" charset="0"/>
            </a:endParaRPr>
          </a:p>
        </p:txBody>
      </p:sp>
      <p:pic>
        <p:nvPicPr>
          <p:cNvPr id="5122" name="Picture 2" descr="画像">
            <a:extLst>
              <a:ext uri="{FF2B5EF4-FFF2-40B4-BE49-F238E27FC236}">
                <a16:creationId xmlns:a16="http://schemas.microsoft.com/office/drawing/2014/main" id="{E707AD50-3BA7-F141-FF5B-C77DEC646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6" y="1788037"/>
            <a:ext cx="3518893" cy="45472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画像">
            <a:extLst>
              <a:ext uri="{FF2B5EF4-FFF2-40B4-BE49-F238E27FC236}">
                <a16:creationId xmlns:a16="http://schemas.microsoft.com/office/drawing/2014/main" id="{0738B55F-4767-7326-9A28-02D294E3C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787" y="1813809"/>
            <a:ext cx="3498949" cy="452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46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676F376-D50F-1687-9F00-8EFAA93F5F40}"/>
              </a:ext>
            </a:extLst>
          </p:cNvPr>
          <p:cNvPicPr>
            <a:picLocks noChangeAspect="1"/>
          </p:cNvPicPr>
          <p:nvPr/>
        </p:nvPicPr>
        <p:blipFill>
          <a:blip r:embed="rId2"/>
          <a:stretch>
            <a:fillRect/>
          </a:stretch>
        </p:blipFill>
        <p:spPr>
          <a:xfrm>
            <a:off x="0" y="190500"/>
            <a:ext cx="6181725" cy="6477000"/>
          </a:xfrm>
          <a:prstGeom prst="rect">
            <a:avLst/>
          </a:prstGeom>
        </p:spPr>
      </p:pic>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BRICS</a:t>
            </a:r>
            <a:r>
              <a:rPr lang="ja-JP" altLang="en-US" sz="2400" b="1" dirty="0">
                <a:latin typeface="BIZ UDPゴシック" panose="020B0400000000000000" pitchFamily="50" charset="-128"/>
                <a:ea typeface="BIZ UDPゴシック" panose="020B0400000000000000" pitchFamily="50" charset="-128"/>
              </a:rPr>
              <a:t>諸国</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pic>
        <p:nvPicPr>
          <p:cNvPr id="2050" name="Picture 2" descr="BRICS vs G7人口対比(2020年)4 | 中国問題グローバル研究所">
            <a:extLst>
              <a:ext uri="{FF2B5EF4-FFF2-40B4-BE49-F238E27FC236}">
                <a16:creationId xmlns:a16="http://schemas.microsoft.com/office/drawing/2014/main" id="{2DBA4B2B-21A1-4361-A43B-3945FA395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725" y="637000"/>
            <a:ext cx="6010275" cy="584257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11622A5-99E3-4D91-87C5-D7B8A563DBC8}"/>
              </a:ext>
            </a:extLst>
          </p:cNvPr>
          <p:cNvSpPr txBox="1"/>
          <p:nvPr/>
        </p:nvSpPr>
        <p:spPr>
          <a:xfrm>
            <a:off x="7333861" y="6221000"/>
            <a:ext cx="2914650"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（出所）中国経済グローバル研究所</a:t>
            </a:r>
          </a:p>
        </p:txBody>
      </p:sp>
    </p:spTree>
    <p:extLst>
      <p:ext uri="{BB962C8B-B14F-4D97-AF65-F5344CB8AC3E}">
        <p14:creationId xmlns:p14="http://schemas.microsoft.com/office/powerpoint/2010/main" val="1965273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DCF889C-0E2F-9A28-7CC2-046B8E4217D8}"/>
              </a:ext>
            </a:extLst>
          </p:cNvPr>
          <p:cNvPicPr>
            <a:picLocks noChangeAspect="1"/>
          </p:cNvPicPr>
          <p:nvPr/>
        </p:nvPicPr>
        <p:blipFill>
          <a:blip r:embed="rId2"/>
          <a:stretch>
            <a:fillRect/>
          </a:stretch>
        </p:blipFill>
        <p:spPr>
          <a:xfrm>
            <a:off x="0" y="374780"/>
            <a:ext cx="12192000" cy="6408239"/>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世界人口減少問題論文＠ワシントン大学健康指標価値研究所</a:t>
            </a:r>
          </a:p>
        </p:txBody>
      </p:sp>
    </p:spTree>
    <p:extLst>
      <p:ext uri="{BB962C8B-B14F-4D97-AF65-F5344CB8AC3E}">
        <p14:creationId xmlns:p14="http://schemas.microsoft.com/office/powerpoint/2010/main" val="4260777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ワシントン大学健康指標価値研究所</a:t>
            </a:r>
          </a:p>
        </p:txBody>
      </p:sp>
      <p:sp>
        <p:nvSpPr>
          <p:cNvPr id="4" name="テキスト ボックス 3">
            <a:extLst>
              <a:ext uri="{FF2B5EF4-FFF2-40B4-BE49-F238E27FC236}">
                <a16:creationId xmlns:a16="http://schemas.microsoft.com/office/drawing/2014/main" id="{A4497F5E-0E17-1C9A-1DA7-12D98E652E9E}"/>
              </a:ext>
            </a:extLst>
          </p:cNvPr>
          <p:cNvSpPr txBox="1"/>
          <p:nvPr/>
        </p:nvSpPr>
        <p:spPr>
          <a:xfrm>
            <a:off x="516875" y="792994"/>
            <a:ext cx="11085226" cy="5355312"/>
          </a:xfrm>
          <a:prstGeom prst="rect">
            <a:avLst/>
          </a:prstGeom>
          <a:noFill/>
        </p:spPr>
        <p:txBody>
          <a:bodyPr wrap="square">
            <a:spAutoFit/>
          </a:bodyPr>
          <a:lstStyle/>
          <a:p>
            <a:r>
              <a:rPr lang="ja-JP" altLang="en-US" b="0" i="0" dirty="0">
                <a:solidFill>
                  <a:srgbClr val="141414"/>
                </a:solidFill>
                <a:effectLst/>
                <a:latin typeface="BIZ UDPゴシック" panose="020B0400000000000000" pitchFamily="50" charset="-128"/>
                <a:ea typeface="BIZ UDPゴシック" panose="020B0400000000000000" pitchFamily="50" charset="-128"/>
              </a:rPr>
              <a:t>今年末までに、今世紀には、</a:t>
            </a:r>
            <a:r>
              <a:rPr lang="ja-JP" altLang="en-US" b="1" i="0" dirty="0">
                <a:solidFill>
                  <a:srgbClr val="C00000"/>
                </a:solidFill>
                <a:effectLst/>
                <a:latin typeface="BIZ UDPゴシック" panose="020B0400000000000000" pitchFamily="50" charset="-128"/>
                <a:ea typeface="BIZ UDPゴシック" panose="020B0400000000000000" pitchFamily="50" charset="-128"/>
              </a:rPr>
              <a:t>世界の</a:t>
            </a:r>
            <a:r>
              <a:rPr lang="en-US" altLang="ja-JP" b="1" i="0" dirty="0">
                <a:solidFill>
                  <a:srgbClr val="C00000"/>
                </a:solidFill>
                <a:effectLst/>
                <a:latin typeface="BIZ UDPゴシック" panose="020B0400000000000000" pitchFamily="50" charset="-128"/>
                <a:ea typeface="BIZ UDPゴシック" panose="020B0400000000000000" pitchFamily="50" charset="-128"/>
              </a:rPr>
              <a:t>195</a:t>
            </a:r>
            <a:r>
              <a:rPr lang="ja-JP" altLang="en-US" b="1" i="0" dirty="0">
                <a:solidFill>
                  <a:srgbClr val="C00000"/>
                </a:solidFill>
                <a:effectLst/>
                <a:latin typeface="BIZ UDPゴシック" panose="020B0400000000000000" pitchFamily="50" charset="-128"/>
                <a:ea typeface="BIZ UDPゴシック" panose="020B0400000000000000" pitchFamily="50" charset="-128"/>
              </a:rPr>
              <a:t>か国のうち</a:t>
            </a:r>
            <a:r>
              <a:rPr lang="en-US" altLang="ja-JP" b="1" i="0" dirty="0">
                <a:solidFill>
                  <a:srgbClr val="C00000"/>
                </a:solidFill>
                <a:effectLst/>
                <a:latin typeface="BIZ UDPゴシック" panose="020B0400000000000000" pitchFamily="50" charset="-128"/>
                <a:ea typeface="BIZ UDPゴシック" panose="020B0400000000000000" pitchFamily="50" charset="-128"/>
              </a:rPr>
              <a:t>183</a:t>
            </a:r>
            <a:r>
              <a:rPr lang="ja-JP" altLang="en-US" b="1" i="0" dirty="0">
                <a:solidFill>
                  <a:srgbClr val="C00000"/>
                </a:solidFill>
                <a:effectLst/>
                <a:latin typeface="BIZ UDPゴシック" panose="020B0400000000000000" pitchFamily="50" charset="-128"/>
                <a:ea typeface="BIZ UDPゴシック" panose="020B0400000000000000" pitchFamily="50" charset="-128"/>
              </a:rPr>
              <a:t>か国の出生率が人口を置き換えるのに必要なレベルを下回る</a:t>
            </a:r>
            <a:r>
              <a:rPr lang="ja-JP" altLang="en-US" b="0" i="0" dirty="0">
                <a:solidFill>
                  <a:srgbClr val="141414"/>
                </a:solidFill>
                <a:effectLst/>
                <a:latin typeface="BIZ UDPゴシック" panose="020B0400000000000000" pitchFamily="50" charset="-128"/>
                <a:ea typeface="BIZ UDPゴシック" panose="020B0400000000000000" pitchFamily="50" charset="-128"/>
              </a:rPr>
              <a:t>。</a:t>
            </a:r>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endParaRPr lang="en-US" altLang="ja-JP" dirty="0">
              <a:solidFill>
                <a:srgbClr val="141414"/>
              </a:solidFill>
              <a:latin typeface="BIZ UDPゴシック" panose="020B0400000000000000" pitchFamily="50" charset="-128"/>
              <a:ea typeface="BIZ UDPゴシック" panose="020B0400000000000000" pitchFamily="50" charset="-128"/>
            </a:endParaRPr>
          </a:p>
          <a:p>
            <a:pPr algn="l" rtl="0"/>
            <a:r>
              <a:rPr lang="ja-JP" altLang="en-US" b="0" i="0" dirty="0">
                <a:solidFill>
                  <a:srgbClr val="141414"/>
                </a:solidFill>
                <a:effectLst/>
                <a:latin typeface="BIZ UDPゴシック" panose="020B0400000000000000" pitchFamily="50" charset="-128"/>
                <a:ea typeface="BIZ UDPゴシック" panose="020B0400000000000000" pitchFamily="50" charset="-128"/>
              </a:rPr>
              <a:t>アフリカの人口は </a:t>
            </a:r>
            <a:r>
              <a:rPr lang="en-US" altLang="ja-JP" b="0" i="0" dirty="0">
                <a:solidFill>
                  <a:srgbClr val="141414"/>
                </a:solidFill>
                <a:effectLst/>
                <a:latin typeface="BIZ UDPゴシック" panose="020B0400000000000000" pitchFamily="50" charset="-128"/>
                <a:ea typeface="BIZ UDPゴシック" panose="020B0400000000000000" pitchFamily="50" charset="-128"/>
              </a:rPr>
              <a:t>2050</a:t>
            </a:r>
            <a:r>
              <a:rPr lang="ja-JP" altLang="en-US" b="0" i="0" dirty="0">
                <a:solidFill>
                  <a:srgbClr val="141414"/>
                </a:solidFill>
                <a:effectLst/>
                <a:latin typeface="BIZ UDPゴシック" panose="020B0400000000000000" pitchFamily="50" charset="-128"/>
                <a:ea typeface="BIZ UDPゴシック" panose="020B0400000000000000" pitchFamily="50" charset="-128"/>
              </a:rPr>
              <a:t>年までに倍増し、</a:t>
            </a:r>
            <a:r>
              <a:rPr lang="en-US" altLang="ja-JP" b="0" i="0" dirty="0">
                <a:solidFill>
                  <a:srgbClr val="141414"/>
                </a:solidFill>
                <a:effectLst/>
                <a:latin typeface="BIZ UDPゴシック" panose="020B0400000000000000" pitchFamily="50" charset="-128"/>
                <a:ea typeface="BIZ UDPゴシック" panose="020B0400000000000000" pitchFamily="50" charset="-128"/>
              </a:rPr>
              <a:t>25</a:t>
            </a:r>
            <a:r>
              <a:rPr lang="ja-JP" altLang="en-US" b="0" i="0" dirty="0">
                <a:solidFill>
                  <a:srgbClr val="141414"/>
                </a:solidFill>
                <a:effectLst/>
                <a:latin typeface="BIZ UDPゴシック" panose="020B0400000000000000" pitchFamily="50" charset="-128"/>
                <a:ea typeface="BIZ UDPゴシック" panose="020B0400000000000000" pitchFamily="50" charset="-128"/>
              </a:rPr>
              <a:t>億人に達するとされています。実際には、これは</a:t>
            </a:r>
            <a:r>
              <a:rPr lang="en-US" altLang="ja-JP" b="1" i="0" dirty="0">
                <a:solidFill>
                  <a:srgbClr val="C00000"/>
                </a:solidFill>
                <a:effectLst/>
                <a:latin typeface="BIZ UDPゴシック" panose="020B0400000000000000" pitchFamily="50" charset="-128"/>
                <a:ea typeface="BIZ UDPゴシック" panose="020B0400000000000000" pitchFamily="50" charset="-128"/>
              </a:rPr>
              <a:t>30</a:t>
            </a:r>
            <a:r>
              <a:rPr lang="ja-JP" altLang="en-US" b="1" i="0" dirty="0">
                <a:solidFill>
                  <a:srgbClr val="C00000"/>
                </a:solidFill>
                <a:effectLst/>
                <a:latin typeface="BIZ UDPゴシック" panose="020B0400000000000000" pitchFamily="50" charset="-128"/>
                <a:ea typeface="BIZ UDPゴシック" panose="020B0400000000000000" pitchFamily="50" charset="-128"/>
              </a:rPr>
              <a:t>年以内に人類の</a:t>
            </a:r>
            <a:r>
              <a:rPr lang="en-US" altLang="ja-JP" b="1" i="0" dirty="0">
                <a:solidFill>
                  <a:srgbClr val="C00000"/>
                </a:solidFill>
                <a:effectLst/>
                <a:latin typeface="BIZ UDPゴシック" panose="020B0400000000000000" pitchFamily="50" charset="-128"/>
                <a:ea typeface="BIZ UDPゴシック" panose="020B0400000000000000" pitchFamily="50" charset="-128"/>
              </a:rPr>
              <a:t>4</a:t>
            </a:r>
            <a:r>
              <a:rPr lang="ja-JP" altLang="en-US" b="1" i="0" dirty="0">
                <a:solidFill>
                  <a:srgbClr val="C00000"/>
                </a:solidFill>
                <a:effectLst/>
                <a:latin typeface="BIZ UDPゴシック" panose="020B0400000000000000" pitchFamily="50" charset="-128"/>
                <a:ea typeface="BIZ UDPゴシック" panose="020B0400000000000000" pitchFamily="50" charset="-128"/>
              </a:rPr>
              <a:t>分の</a:t>
            </a:r>
            <a:r>
              <a:rPr lang="en-US" altLang="ja-JP" b="1" i="0" dirty="0">
                <a:solidFill>
                  <a:srgbClr val="C00000"/>
                </a:solidFill>
                <a:effectLst/>
                <a:latin typeface="BIZ UDPゴシック" panose="020B0400000000000000" pitchFamily="50" charset="-128"/>
                <a:ea typeface="BIZ UDPゴシック" panose="020B0400000000000000" pitchFamily="50" charset="-128"/>
              </a:rPr>
              <a:t>1</a:t>
            </a:r>
            <a:r>
              <a:rPr lang="ja-JP" altLang="en-US" b="1" i="0" dirty="0">
                <a:solidFill>
                  <a:srgbClr val="C00000"/>
                </a:solidFill>
                <a:effectLst/>
                <a:latin typeface="BIZ UDPゴシック" panose="020B0400000000000000" pitchFamily="50" charset="-128"/>
                <a:ea typeface="BIZ UDPゴシック" panose="020B0400000000000000" pitchFamily="50" charset="-128"/>
              </a:rPr>
              <a:t>がアフリカ人になる可能性</a:t>
            </a:r>
            <a:r>
              <a:rPr lang="ja-JP" altLang="en-US" b="0" i="0" dirty="0">
                <a:solidFill>
                  <a:srgbClr val="141414"/>
                </a:solidFill>
                <a:effectLst/>
                <a:latin typeface="BIZ UDPゴシック" panose="020B0400000000000000" pitchFamily="50" charset="-128"/>
                <a:ea typeface="BIZ UDPゴシック" panose="020B0400000000000000" pitchFamily="50" charset="-128"/>
              </a:rPr>
              <a:t>があることを意味。</a:t>
            </a:r>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pPr algn="l" rtl="0"/>
            <a:endParaRPr lang="ja-JP" altLang="en-US" b="0" i="0" dirty="0">
              <a:solidFill>
                <a:srgbClr val="141414"/>
              </a:solidFill>
              <a:effectLst/>
              <a:latin typeface="BIZ UDPゴシック" panose="020B0400000000000000" pitchFamily="50" charset="-128"/>
              <a:ea typeface="BIZ UDPゴシック" panose="020B0400000000000000" pitchFamily="50" charset="-128"/>
            </a:endParaRPr>
          </a:p>
          <a:p>
            <a:pPr algn="l" rtl="0"/>
            <a:r>
              <a:rPr lang="ja-JP" altLang="en-US" b="0" i="0" dirty="0">
                <a:solidFill>
                  <a:srgbClr val="141414"/>
                </a:solidFill>
                <a:effectLst/>
                <a:latin typeface="BIZ UDPゴシック" panose="020B0400000000000000" pitchFamily="50" charset="-128"/>
                <a:ea typeface="BIZ UDPゴシック" panose="020B0400000000000000" pitchFamily="50" charset="-128"/>
              </a:rPr>
              <a:t>アフリカの人口増加は南アジアの</a:t>
            </a:r>
            <a:r>
              <a:rPr lang="en-US" altLang="ja-JP" b="0" i="0" dirty="0">
                <a:solidFill>
                  <a:srgbClr val="141414"/>
                </a:solidFill>
                <a:effectLst/>
                <a:latin typeface="BIZ UDPゴシック" panose="020B0400000000000000" pitchFamily="50" charset="-128"/>
                <a:ea typeface="BIZ UDPゴシック" panose="020B0400000000000000" pitchFamily="50" charset="-128"/>
              </a:rPr>
              <a:t>2</a:t>
            </a:r>
            <a:r>
              <a:rPr lang="ja-JP" altLang="en-US" b="0" i="0" dirty="0">
                <a:solidFill>
                  <a:srgbClr val="141414"/>
                </a:solidFill>
                <a:effectLst/>
                <a:latin typeface="BIZ UDPゴシック" panose="020B0400000000000000" pitchFamily="50" charset="-128"/>
                <a:ea typeface="BIZ UDPゴシック" panose="020B0400000000000000" pitchFamily="50" charset="-128"/>
              </a:rPr>
              <a:t>倍、ラテンアメリカの</a:t>
            </a:r>
            <a:r>
              <a:rPr lang="en-US" altLang="ja-JP" b="0" i="0" dirty="0">
                <a:solidFill>
                  <a:srgbClr val="141414"/>
                </a:solidFill>
                <a:effectLst/>
                <a:latin typeface="BIZ UDPゴシック" panose="020B0400000000000000" pitchFamily="50" charset="-128"/>
                <a:ea typeface="BIZ UDPゴシック" panose="020B0400000000000000" pitchFamily="50" charset="-128"/>
              </a:rPr>
              <a:t>3</a:t>
            </a:r>
            <a:r>
              <a:rPr lang="ja-JP" altLang="en-US" b="0" i="0" dirty="0">
                <a:solidFill>
                  <a:srgbClr val="141414"/>
                </a:solidFill>
                <a:effectLst/>
                <a:latin typeface="BIZ UDPゴシック" panose="020B0400000000000000" pitchFamily="50" charset="-128"/>
                <a:ea typeface="BIZ UDPゴシック" panose="020B0400000000000000" pitchFamily="50" charset="-128"/>
              </a:rPr>
              <a:t>倍近くの速さで進んでいる。</a:t>
            </a:r>
          </a:p>
          <a:p>
            <a:pPr algn="l" rtl="0"/>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pPr algn="l" rtl="0"/>
            <a:r>
              <a:rPr lang="ja-JP" altLang="en-US" b="0" i="0" dirty="0">
                <a:solidFill>
                  <a:srgbClr val="141414"/>
                </a:solidFill>
                <a:effectLst/>
                <a:latin typeface="BIZ UDPゴシック" panose="020B0400000000000000" pitchFamily="50" charset="-128"/>
                <a:ea typeface="BIZ UDPゴシック" panose="020B0400000000000000" pitchFamily="50" charset="-128"/>
              </a:rPr>
              <a:t>ほとんどの</a:t>
            </a:r>
            <a:r>
              <a:rPr lang="ja-JP" altLang="en-US" b="1" i="0" dirty="0">
                <a:solidFill>
                  <a:srgbClr val="C00000"/>
                </a:solidFill>
                <a:effectLst/>
                <a:latin typeface="BIZ UDPゴシック" panose="020B0400000000000000" pitchFamily="50" charset="-128"/>
                <a:ea typeface="BIZ UDPゴシック" panose="020B0400000000000000" pitchFamily="50" charset="-128"/>
              </a:rPr>
              <a:t>アフリカ諸国では</a:t>
            </a:r>
            <a:r>
              <a:rPr lang="ja-JP" altLang="en-US" b="0" i="0" dirty="0">
                <a:solidFill>
                  <a:srgbClr val="141414"/>
                </a:solidFill>
                <a:effectLst/>
                <a:latin typeface="BIZ UDPゴシック" panose="020B0400000000000000" pitchFamily="50" charset="-128"/>
                <a:ea typeface="BIZ UDPゴシック" panose="020B0400000000000000" pitchFamily="50" charset="-128"/>
              </a:rPr>
              <a:t>、国民の少なくとも </a:t>
            </a:r>
            <a:r>
              <a:rPr lang="en-US" altLang="ja-JP" b="1" i="0" dirty="0">
                <a:solidFill>
                  <a:srgbClr val="C00000"/>
                </a:solidFill>
                <a:effectLst/>
                <a:latin typeface="BIZ UDPゴシック" panose="020B0400000000000000" pitchFamily="50" charset="-128"/>
                <a:ea typeface="BIZ UDPゴシック" panose="020B0400000000000000" pitchFamily="50" charset="-128"/>
              </a:rPr>
              <a:t>70%</a:t>
            </a:r>
            <a:r>
              <a:rPr lang="ja-JP" altLang="en-US" b="1" i="0" dirty="0">
                <a:solidFill>
                  <a:srgbClr val="C00000"/>
                </a:solidFill>
                <a:effectLst/>
                <a:latin typeface="BIZ UDPゴシック" panose="020B0400000000000000" pitchFamily="50" charset="-128"/>
                <a:ea typeface="BIZ UDPゴシック" panose="020B0400000000000000" pitchFamily="50" charset="-128"/>
              </a:rPr>
              <a:t>が</a:t>
            </a:r>
            <a:r>
              <a:rPr lang="en-US" altLang="ja-JP" b="1" i="0" dirty="0">
                <a:solidFill>
                  <a:srgbClr val="C00000"/>
                </a:solidFill>
                <a:effectLst/>
                <a:latin typeface="BIZ UDPゴシック" panose="020B0400000000000000" pitchFamily="50" charset="-128"/>
                <a:ea typeface="BIZ UDPゴシック" panose="020B0400000000000000" pitchFamily="50" charset="-128"/>
              </a:rPr>
              <a:t>30</a:t>
            </a:r>
            <a:r>
              <a:rPr lang="ja-JP" altLang="en-US" b="1" i="0" dirty="0">
                <a:solidFill>
                  <a:srgbClr val="C00000"/>
                </a:solidFill>
                <a:effectLst/>
                <a:latin typeface="BIZ UDPゴシック" panose="020B0400000000000000" pitchFamily="50" charset="-128"/>
                <a:ea typeface="BIZ UDPゴシック" panose="020B0400000000000000" pitchFamily="50" charset="-128"/>
              </a:rPr>
              <a:t>歳未満</a:t>
            </a:r>
            <a:r>
              <a:rPr lang="ja-JP" altLang="en-US" b="0" i="0" dirty="0">
                <a:solidFill>
                  <a:srgbClr val="141414"/>
                </a:solidFill>
                <a:effectLst/>
                <a:latin typeface="BIZ UDPゴシック" panose="020B0400000000000000" pitchFamily="50" charset="-128"/>
                <a:ea typeface="BIZ UDPゴシック" panose="020B0400000000000000" pitchFamily="50" charset="-128"/>
              </a:rPr>
              <a:t>。これは、人口の高齢化が急速に進んでいる世界の他の地域の状況とはまったく対照的。</a:t>
            </a:r>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pPr algn="l" rtl="0"/>
            <a:endParaRPr lang="ja-JP" altLang="en-US" b="0" i="0" dirty="0">
              <a:solidFill>
                <a:srgbClr val="141414"/>
              </a:solidFill>
              <a:effectLst/>
              <a:latin typeface="BIZ UDPゴシック" panose="020B0400000000000000" pitchFamily="50" charset="-128"/>
              <a:ea typeface="BIZ UDPゴシック" panose="020B0400000000000000" pitchFamily="50" charset="-128"/>
            </a:endParaRPr>
          </a:p>
          <a:p>
            <a:r>
              <a:rPr lang="en-US" altLang="ja-JP" b="0" i="0" dirty="0">
                <a:solidFill>
                  <a:srgbClr val="141414"/>
                </a:solidFill>
                <a:effectLst/>
                <a:latin typeface="BIZ UDPゴシック" panose="020B0400000000000000" pitchFamily="50" charset="-128"/>
                <a:ea typeface="BIZ UDPゴシック" panose="020B0400000000000000" pitchFamily="50" charset="-128"/>
              </a:rPr>
              <a:t>2100</a:t>
            </a:r>
            <a:r>
              <a:rPr lang="ja-JP" altLang="en-US" b="0" i="0" dirty="0">
                <a:solidFill>
                  <a:srgbClr val="141414"/>
                </a:solidFill>
                <a:effectLst/>
                <a:latin typeface="BIZ UDPゴシック" panose="020B0400000000000000" pitchFamily="50" charset="-128"/>
                <a:ea typeface="BIZ UDPゴシック" panose="020B0400000000000000" pitchFamily="50" charset="-128"/>
              </a:rPr>
              <a:t>年までに、地球上の</a:t>
            </a:r>
            <a:r>
              <a:rPr lang="en-US" altLang="ja-JP" b="0" i="0" dirty="0">
                <a:solidFill>
                  <a:srgbClr val="141414"/>
                </a:solidFill>
                <a:effectLst/>
                <a:latin typeface="BIZ UDPゴシック" panose="020B0400000000000000" pitchFamily="50" charset="-128"/>
                <a:ea typeface="BIZ UDPゴシック" panose="020B0400000000000000" pitchFamily="50" charset="-128"/>
              </a:rPr>
              <a:t>3</a:t>
            </a:r>
            <a:r>
              <a:rPr lang="ja-JP" altLang="en-US" b="0" i="0" dirty="0">
                <a:solidFill>
                  <a:srgbClr val="141414"/>
                </a:solidFill>
                <a:effectLst/>
                <a:latin typeface="BIZ UDPゴシック" panose="020B0400000000000000" pitchFamily="50" charset="-128"/>
                <a:ea typeface="BIZ UDPゴシック" panose="020B0400000000000000" pitchFamily="50" charset="-128"/>
              </a:rPr>
              <a:t>人に</a:t>
            </a:r>
            <a:r>
              <a:rPr lang="en-US" altLang="ja-JP" b="0" i="0" dirty="0">
                <a:solidFill>
                  <a:srgbClr val="141414"/>
                </a:solidFill>
                <a:effectLst/>
                <a:latin typeface="BIZ UDPゴシック" panose="020B0400000000000000" pitchFamily="50" charset="-128"/>
                <a:ea typeface="BIZ UDPゴシック" panose="020B0400000000000000" pitchFamily="50" charset="-128"/>
              </a:rPr>
              <a:t>1</a:t>
            </a:r>
            <a:r>
              <a:rPr lang="ja-JP" altLang="en-US" b="0" i="0" dirty="0">
                <a:solidFill>
                  <a:srgbClr val="141414"/>
                </a:solidFill>
                <a:effectLst/>
                <a:latin typeface="BIZ UDPゴシック" panose="020B0400000000000000" pitchFamily="50" charset="-128"/>
                <a:ea typeface="BIZ UDPゴシック" panose="020B0400000000000000" pitchFamily="50" charset="-128"/>
              </a:rPr>
              <a:t>人がサハラ以南のアフリカで生まれる。</a:t>
            </a:r>
            <a:r>
              <a:rPr lang="ja-JP" altLang="en-US" b="1" i="0" dirty="0">
                <a:solidFill>
                  <a:srgbClr val="C00000"/>
                </a:solidFill>
                <a:effectLst/>
                <a:latin typeface="BIZ UDPゴシック" panose="020B0400000000000000" pitchFamily="50" charset="-128"/>
                <a:ea typeface="BIZ UDPゴシック" panose="020B0400000000000000" pitchFamily="50" charset="-128"/>
              </a:rPr>
              <a:t>ナイジェリアは人口で中国を上回り、インドに次ぐ第</a:t>
            </a:r>
            <a:r>
              <a:rPr lang="en-US" altLang="ja-JP" b="1" i="0" dirty="0">
                <a:solidFill>
                  <a:srgbClr val="C00000"/>
                </a:solidFill>
                <a:effectLst/>
                <a:latin typeface="BIZ UDPゴシック" panose="020B0400000000000000" pitchFamily="50" charset="-128"/>
                <a:ea typeface="BIZ UDPゴシック" panose="020B0400000000000000" pitchFamily="50" charset="-128"/>
              </a:rPr>
              <a:t>2</a:t>
            </a:r>
            <a:r>
              <a:rPr lang="ja-JP" altLang="en-US" b="1" i="0" dirty="0">
                <a:solidFill>
                  <a:srgbClr val="C00000"/>
                </a:solidFill>
                <a:effectLst/>
                <a:latin typeface="BIZ UDPゴシック" panose="020B0400000000000000" pitchFamily="50" charset="-128"/>
                <a:ea typeface="BIZ UDPゴシック" panose="020B0400000000000000" pitchFamily="50" charset="-128"/>
              </a:rPr>
              <a:t>位の国になる</a:t>
            </a:r>
            <a:r>
              <a:rPr lang="ja-JP" altLang="en-US" b="0" i="0" dirty="0">
                <a:solidFill>
                  <a:srgbClr val="141414"/>
                </a:solidFill>
                <a:effectLst/>
                <a:latin typeface="BIZ UDPゴシック" panose="020B0400000000000000" pitchFamily="50" charset="-128"/>
                <a:ea typeface="BIZ UDPゴシック" panose="020B0400000000000000" pitchFamily="50" charset="-128"/>
              </a:rPr>
              <a:t>。</a:t>
            </a:r>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endParaRPr lang="en-US" altLang="ja-JP" dirty="0">
              <a:solidFill>
                <a:srgbClr val="141414"/>
              </a:solidFill>
              <a:latin typeface="BIZ UDPゴシック" panose="020B0400000000000000" pitchFamily="50" charset="-128"/>
              <a:ea typeface="BIZ UDPゴシック" panose="020B0400000000000000" pitchFamily="50" charset="-128"/>
            </a:endParaRPr>
          </a:p>
          <a:p>
            <a:pPr algn="l" rtl="0"/>
            <a:r>
              <a:rPr lang="ja-JP" altLang="en-US" b="0" i="0" dirty="0">
                <a:solidFill>
                  <a:srgbClr val="141414"/>
                </a:solidFill>
                <a:effectLst/>
                <a:latin typeface="BIZ UDPゴシック" panose="020B0400000000000000" pitchFamily="50" charset="-128"/>
                <a:ea typeface="BIZ UDPゴシック" panose="020B0400000000000000" pitchFamily="50" charset="-128"/>
              </a:rPr>
              <a:t>「地球上で最も顧みられない大陸」は、人口が減少している国々に対する優位性を利用して、経済力や地政学的な力を高めることができると考える識者もいる。</a:t>
            </a:r>
            <a:endParaRPr lang="en-US" altLang="ja-JP" b="0" i="0" dirty="0">
              <a:solidFill>
                <a:srgbClr val="141414"/>
              </a:solidFill>
              <a:effectLst/>
              <a:latin typeface="BIZ UDPゴシック" panose="020B0400000000000000" pitchFamily="50" charset="-128"/>
              <a:ea typeface="BIZ UDPゴシック" panose="020B0400000000000000" pitchFamily="50" charset="-128"/>
            </a:endParaRPr>
          </a:p>
          <a:p>
            <a:pPr algn="l" rtl="0"/>
            <a:endParaRPr lang="ja-JP" altLang="en-US" b="0" i="0" dirty="0">
              <a:solidFill>
                <a:srgbClr val="141414"/>
              </a:solidFill>
              <a:effectLst/>
              <a:latin typeface="BIZ UDPゴシック" panose="020B0400000000000000" pitchFamily="50" charset="-128"/>
              <a:ea typeface="BIZ UDPゴシック" panose="020B0400000000000000" pitchFamily="50" charset="-128"/>
            </a:endParaRPr>
          </a:p>
          <a:p>
            <a:pPr algn="l" rtl="0"/>
            <a:r>
              <a:rPr lang="ja-JP" altLang="en-US" b="0" i="0" dirty="0">
                <a:solidFill>
                  <a:srgbClr val="141414"/>
                </a:solidFill>
                <a:effectLst/>
                <a:latin typeface="BIZ UDPゴシック" panose="020B0400000000000000" pitchFamily="50" charset="-128"/>
                <a:ea typeface="BIZ UDPゴシック" panose="020B0400000000000000" pitchFamily="50" charset="-128"/>
              </a:rPr>
              <a:t>アフリカ大陸における中国の投資が大幅に増加しており、特に港湾、空港、高速道路、学校などのインフラの建設を推進されている。</a:t>
            </a:r>
          </a:p>
        </p:txBody>
      </p:sp>
    </p:spTree>
    <p:extLst>
      <p:ext uri="{BB962C8B-B14F-4D97-AF65-F5344CB8AC3E}">
        <p14:creationId xmlns:p14="http://schemas.microsoft.com/office/powerpoint/2010/main" val="969058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成長するアフリカ</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pic>
        <p:nvPicPr>
          <p:cNvPr id="7" name="Picture 2" descr="Image">
            <a:extLst>
              <a:ext uri="{FF2B5EF4-FFF2-40B4-BE49-F238E27FC236}">
                <a16:creationId xmlns:a16="http://schemas.microsoft.com/office/drawing/2014/main" id="{81BA9BC4-EA7E-E8F5-E856-56F8BABCD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254" y="862697"/>
            <a:ext cx="6477000" cy="48577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4FC4C6FE-E706-4415-FA99-AB5E2D5796A4}"/>
              </a:ext>
            </a:extLst>
          </p:cNvPr>
          <p:cNvSpPr txBox="1"/>
          <p:nvPr/>
        </p:nvSpPr>
        <p:spPr>
          <a:xfrm>
            <a:off x="5627254" y="5781392"/>
            <a:ext cx="6477000" cy="738664"/>
          </a:xfrm>
          <a:prstGeom prst="rect">
            <a:avLst/>
          </a:prstGeom>
          <a:noFill/>
        </p:spPr>
        <p:txBody>
          <a:bodyPr wrap="square">
            <a:spAutoFit/>
          </a:bodyPr>
          <a:lstStyle/>
          <a:p>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フランスがアフリカの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14</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の植民地に払わせている植民地税は年間</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5,000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(70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兆円</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一方、プーチン大統領はアフリカ数カ国の</a:t>
            </a:r>
            <a:r>
              <a:rPr lang="en-US" altLang="ja-JP" sz="1400" b="0" i="0" dirty="0">
                <a:solidFill>
                  <a:srgbClr val="0F1419"/>
                </a:solidFill>
                <a:effectLst/>
                <a:latin typeface="BIZ UDPゴシック" panose="020B0400000000000000" pitchFamily="50" charset="-128"/>
                <a:ea typeface="BIZ UDPゴシック" panose="020B0400000000000000" pitchFamily="50" charset="-128"/>
              </a:rPr>
              <a:t>200</a:t>
            </a:r>
            <a:r>
              <a:rPr lang="ja-JP" altLang="en-US" sz="1400" b="0" i="0" dirty="0">
                <a:solidFill>
                  <a:srgbClr val="0F1419"/>
                </a:solidFill>
                <a:effectLst/>
                <a:latin typeface="BIZ UDPゴシック" panose="020B0400000000000000" pitchFamily="50" charset="-128"/>
                <a:ea typeface="BIZ UDPゴシック" panose="020B0400000000000000" pitchFamily="50" charset="-128"/>
              </a:rPr>
              <a:t>億ドル以上の債務を帳消しにした。</a:t>
            </a:r>
            <a:endParaRPr lang="ja-JP" altLang="en-US" sz="1400" dirty="0">
              <a:latin typeface="BIZ UDPゴシック" panose="020B0400000000000000" pitchFamily="50" charset="-128"/>
              <a:ea typeface="BIZ UDPゴシック" panose="020B0400000000000000" pitchFamily="50" charset="-128"/>
            </a:endParaRPr>
          </a:p>
        </p:txBody>
      </p:sp>
      <p:pic>
        <p:nvPicPr>
          <p:cNvPr id="6146" name="Picture 2" descr="アフリカ留魂録: 2014 アフリカの経済成長率">
            <a:extLst>
              <a:ext uri="{FF2B5EF4-FFF2-40B4-BE49-F238E27FC236}">
                <a16:creationId xmlns:a16="http://schemas.microsoft.com/office/drawing/2014/main" id="{8002E933-72DF-4F51-B716-A4219A6B0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97452"/>
            <a:ext cx="5572572" cy="57226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A04DB21-4467-4C08-90B6-F4D9919D85B0}"/>
              </a:ext>
            </a:extLst>
          </p:cNvPr>
          <p:cNvSpPr txBox="1"/>
          <p:nvPr/>
        </p:nvSpPr>
        <p:spPr>
          <a:xfrm>
            <a:off x="1283305" y="576682"/>
            <a:ext cx="3005960"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アフリカ諸国の経済成長率</a:t>
            </a:r>
          </a:p>
        </p:txBody>
      </p:sp>
    </p:spTree>
    <p:extLst>
      <p:ext uri="{BB962C8B-B14F-4D97-AF65-F5344CB8AC3E}">
        <p14:creationId xmlns:p14="http://schemas.microsoft.com/office/powerpoint/2010/main" val="2714512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9A6642A9-AC7B-517B-05B0-ECB877A8E494}"/>
              </a:ext>
            </a:extLst>
          </p:cNvPr>
          <p:cNvPicPr>
            <a:picLocks noChangeAspect="1"/>
          </p:cNvPicPr>
          <p:nvPr/>
        </p:nvPicPr>
        <p:blipFill>
          <a:blip r:embed="rId2"/>
          <a:stretch>
            <a:fillRect/>
          </a:stretch>
        </p:blipFill>
        <p:spPr>
          <a:xfrm>
            <a:off x="767710" y="9236"/>
            <a:ext cx="10656579" cy="6858000"/>
          </a:xfrm>
          <a:prstGeom prst="rect">
            <a:avLst/>
          </a:prstGeom>
        </p:spPr>
      </p:pic>
      <p:sp>
        <p:nvSpPr>
          <p:cNvPr id="3" name="テキスト ボックス 2">
            <a:extLst>
              <a:ext uri="{FF2B5EF4-FFF2-40B4-BE49-F238E27FC236}">
                <a16:creationId xmlns:a16="http://schemas.microsoft.com/office/drawing/2014/main" id="{C82D7990-C065-44C9-8965-B536071BDC41}"/>
              </a:ext>
            </a:extLst>
          </p:cNvPr>
          <p:cNvSpPr txBox="1"/>
          <p:nvPr/>
        </p:nvSpPr>
        <p:spPr>
          <a:xfrm>
            <a:off x="5437823" y="5439226"/>
            <a:ext cx="5457174" cy="830997"/>
          </a:xfrm>
          <a:prstGeom prst="rect">
            <a:avLst/>
          </a:prstGeom>
          <a:noFill/>
        </p:spPr>
        <p:txBody>
          <a:bodyPr wrap="square">
            <a:spAutoFit/>
          </a:bodyPr>
          <a:lstStyle/>
          <a:p>
            <a:pPr algn="ctr"/>
            <a:r>
              <a:rPr lang="en-US" altLang="ja-JP" sz="2400" b="1" i="0" dirty="0">
                <a:effectLst/>
                <a:latin typeface="Amasis MT Pro Black" panose="02040A04050005020304" pitchFamily="18" charset="0"/>
                <a:ea typeface="BIZ UDP明朝 Medium" panose="02020500000000000000" pitchFamily="18" charset="-128"/>
              </a:rPr>
              <a:t>International North–South Transport Corridor</a:t>
            </a:r>
            <a:r>
              <a:rPr lang="ja-JP" altLang="en-US" sz="2400" b="1" i="0" dirty="0">
                <a:effectLst/>
                <a:latin typeface="Amasis MT Pro Black" panose="02040A04050005020304" pitchFamily="18" charset="0"/>
                <a:ea typeface="BIZ UDP明朝 Medium" panose="02020500000000000000" pitchFamily="18" charset="-128"/>
              </a:rPr>
              <a:t>（</a:t>
            </a:r>
            <a:r>
              <a:rPr lang="en-US" altLang="ja-JP" sz="2400" b="1" i="0" dirty="0">
                <a:effectLst/>
                <a:latin typeface="Amasis MT Pro Black" panose="02040A04050005020304" pitchFamily="18" charset="0"/>
                <a:ea typeface="BIZ UDP明朝 Medium" panose="02020500000000000000" pitchFamily="18" charset="-128"/>
              </a:rPr>
              <a:t>INSTC)</a:t>
            </a:r>
            <a:endParaRPr lang="ja-JP" altLang="en-US" sz="2400" b="1" dirty="0">
              <a:latin typeface="Amasis MT Pro Black" panose="02040A04050005020304" pitchFamily="18" charset="0"/>
              <a:ea typeface="BIZ UDP明朝 Medium" panose="02020500000000000000" pitchFamily="18" charset="-128"/>
            </a:endParaRPr>
          </a:p>
        </p:txBody>
      </p:sp>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南北輸送回廊（</a:t>
            </a:r>
            <a:r>
              <a:rPr lang="en-US" altLang="ja-JP" sz="2400" dirty="0">
                <a:latin typeface="BIZ UDPゴシック" panose="020B0400000000000000" pitchFamily="50" charset="-128"/>
                <a:ea typeface="BIZ UDPゴシック" panose="020B0400000000000000" pitchFamily="50" charset="-128"/>
              </a:rPr>
              <a:t>INSTC</a:t>
            </a:r>
            <a:r>
              <a:rPr lang="ja-JP" altLang="en-US" sz="2400" dirty="0">
                <a:latin typeface="BIZ UDPゴシック" panose="020B0400000000000000" pitchFamily="50" charset="-128"/>
                <a:ea typeface="BIZ UDPゴシック" panose="020B0400000000000000" pitchFamily="50" charset="-128"/>
              </a:rPr>
              <a:t>）とロシア＝アフリカ中央回廊</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矢印: 左 4">
            <a:extLst>
              <a:ext uri="{FF2B5EF4-FFF2-40B4-BE49-F238E27FC236}">
                <a16:creationId xmlns:a16="http://schemas.microsoft.com/office/drawing/2014/main" id="{5C754D62-D8F2-475A-B491-7CD1EB5E64F6}"/>
              </a:ext>
            </a:extLst>
          </p:cNvPr>
          <p:cNvSpPr/>
          <p:nvPr/>
        </p:nvSpPr>
        <p:spPr>
          <a:xfrm rot="17749545">
            <a:off x="3453355" y="3786014"/>
            <a:ext cx="2176510" cy="1517301"/>
          </a:xfrm>
          <a:prstGeom prst="leftArrow">
            <a:avLst/>
          </a:prstGeom>
          <a:solidFill>
            <a:srgbClr val="FF0000"/>
          </a:solidFill>
          <a:ln>
            <a:solidFill>
              <a:srgbClr val="FF000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E28CB46-F01A-4002-AF50-E0FDF802879C}"/>
              </a:ext>
            </a:extLst>
          </p:cNvPr>
          <p:cNvSpPr txBox="1"/>
          <p:nvPr/>
        </p:nvSpPr>
        <p:spPr>
          <a:xfrm>
            <a:off x="-1" y="3831490"/>
            <a:ext cx="4160479" cy="523220"/>
          </a:xfrm>
          <a:prstGeom prst="rect">
            <a:avLst/>
          </a:prstGeom>
          <a:solidFill>
            <a:schemeClr val="bg1"/>
          </a:solidFill>
        </p:spPr>
        <p:txBody>
          <a:bodyPr wrap="square">
            <a:spAutoFit/>
          </a:bodyPr>
          <a:lstStyle/>
          <a:p>
            <a:pPr algn="ctr"/>
            <a:r>
              <a:rPr lang="ja-JP" altLang="en-US" sz="2800" b="1" dirty="0">
                <a:latin typeface="Amasis MT Pro Black" panose="02040A04050005020304" pitchFamily="18" charset="0"/>
                <a:ea typeface="BIZ UDP明朝 Medium" panose="02020500000000000000" pitchFamily="18" charset="-128"/>
              </a:rPr>
              <a:t>ロシア＝アフリカ中央回廊</a:t>
            </a:r>
          </a:p>
        </p:txBody>
      </p:sp>
      <p:sp>
        <p:nvSpPr>
          <p:cNvPr id="6" name="矢印: 左右 5">
            <a:extLst>
              <a:ext uri="{FF2B5EF4-FFF2-40B4-BE49-F238E27FC236}">
                <a16:creationId xmlns:a16="http://schemas.microsoft.com/office/drawing/2014/main" id="{A66B41F2-1C7B-48C9-964D-AF8ED38BA5BB}"/>
              </a:ext>
            </a:extLst>
          </p:cNvPr>
          <p:cNvSpPr/>
          <p:nvPr/>
        </p:nvSpPr>
        <p:spPr>
          <a:xfrm rot="20727255">
            <a:off x="6240655" y="3782239"/>
            <a:ext cx="914798" cy="40249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22E926E8-585D-4749-ACD8-3DBB358FF4CD}"/>
              </a:ext>
            </a:extLst>
          </p:cNvPr>
          <p:cNvSpPr/>
          <p:nvPr/>
        </p:nvSpPr>
        <p:spPr>
          <a:xfrm>
            <a:off x="7191336" y="723079"/>
            <a:ext cx="4616809" cy="6673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BIZ UDPゴシック" panose="020B0400000000000000" pitchFamily="50" charset="-128"/>
                <a:ea typeface="BIZ UDPゴシック" panose="020B0400000000000000" pitchFamily="50" charset="-128"/>
              </a:rPr>
              <a:t>2023</a:t>
            </a:r>
            <a:r>
              <a:rPr kumimoji="1" lang="ja-JP" altLang="en-US" dirty="0">
                <a:solidFill>
                  <a:schemeClr val="tx1"/>
                </a:solidFill>
                <a:latin typeface="BIZ UDPゴシック" panose="020B0400000000000000" pitchFamily="50" charset="-128"/>
                <a:ea typeface="BIZ UDPゴシック" panose="020B0400000000000000" pitchFamily="50" charset="-128"/>
              </a:rPr>
              <a:t>年</a:t>
            </a:r>
            <a:r>
              <a:rPr kumimoji="1" lang="en-US" altLang="ja-JP" dirty="0">
                <a:solidFill>
                  <a:schemeClr val="tx1"/>
                </a:solidFill>
                <a:latin typeface="BIZ UDPゴシック" panose="020B0400000000000000" pitchFamily="50" charset="-128"/>
                <a:ea typeface="BIZ UDPゴシック" panose="020B0400000000000000" pitchFamily="50" charset="-128"/>
              </a:rPr>
              <a:t>4</a:t>
            </a:r>
            <a:r>
              <a:rPr kumimoji="1" lang="ja-JP" altLang="en-US" dirty="0">
                <a:solidFill>
                  <a:schemeClr val="tx1"/>
                </a:solidFill>
                <a:latin typeface="BIZ UDPゴシック" panose="020B0400000000000000" pitchFamily="50" charset="-128"/>
                <a:ea typeface="BIZ UDPゴシック" panose="020B0400000000000000" pitchFamily="50" charset="-128"/>
              </a:rPr>
              <a:t>月開催の</a:t>
            </a:r>
            <a:r>
              <a:rPr kumimoji="1" lang="en-US" altLang="ja-JP" dirty="0">
                <a:solidFill>
                  <a:schemeClr val="tx1"/>
                </a:solidFill>
                <a:latin typeface="BIZ UDPゴシック" panose="020B0400000000000000" pitchFamily="50" charset="-128"/>
                <a:ea typeface="BIZ UDPゴシック" panose="020B0400000000000000" pitchFamily="50" charset="-128"/>
              </a:rPr>
              <a:t>Work-X</a:t>
            </a:r>
            <a:r>
              <a:rPr kumimoji="1" lang="ja-JP" altLang="en-US" dirty="0">
                <a:solidFill>
                  <a:schemeClr val="tx1"/>
                </a:solidFill>
                <a:latin typeface="BIZ UDPゴシック" panose="020B0400000000000000" pitchFamily="50" charset="-128"/>
                <a:ea typeface="BIZ UDPゴシック" panose="020B0400000000000000" pitchFamily="50" charset="-128"/>
              </a:rPr>
              <a:t>戦略研勉強会「ユーラシア地経学」から転載</a:t>
            </a:r>
          </a:p>
        </p:txBody>
      </p:sp>
    </p:spTree>
    <p:extLst>
      <p:ext uri="{BB962C8B-B14F-4D97-AF65-F5344CB8AC3E}">
        <p14:creationId xmlns:p14="http://schemas.microsoft.com/office/powerpoint/2010/main" val="69002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増大する</a:t>
            </a:r>
            <a:r>
              <a:rPr kumimoji="1" lang="ja-JP" altLang="en-US" sz="8000" b="1" dirty="0">
                <a:latin typeface="BIZ UDPゴシック" panose="020B0400000000000000" pitchFamily="50" charset="-128"/>
                <a:ea typeface="BIZ UDPゴシック" panose="020B0400000000000000" pitchFamily="50" charset="-128"/>
              </a:rPr>
              <a:t>世界人口</a:t>
            </a:r>
          </a:p>
        </p:txBody>
      </p:sp>
    </p:spTree>
    <p:extLst>
      <p:ext uri="{BB962C8B-B14F-4D97-AF65-F5344CB8AC3E}">
        <p14:creationId xmlns:p14="http://schemas.microsoft.com/office/powerpoint/2010/main" val="2456345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faフラン に対する画像結果">
            <a:extLst>
              <a:ext uri="{FF2B5EF4-FFF2-40B4-BE49-F238E27FC236}">
                <a16:creationId xmlns:a16="http://schemas.microsoft.com/office/drawing/2014/main" id="{1FADBC90-BF12-430D-869C-8654C0E48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2918" y="4767611"/>
            <a:ext cx="1488132" cy="146373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アフリカにおける通貨発行権＠</a:t>
            </a:r>
            <a:r>
              <a:rPr lang="en-US" altLang="ja-JP" sz="2400" dirty="0">
                <a:latin typeface="BIZ UDPゴシック" panose="020B0400000000000000" pitchFamily="50" charset="-128"/>
                <a:ea typeface="BIZ UDPゴシック" panose="020B0400000000000000" pitchFamily="50" charset="-128"/>
              </a:rPr>
              <a:t>CFA</a:t>
            </a:r>
            <a:r>
              <a:rPr lang="ja-JP" altLang="en-US" sz="2400" dirty="0">
                <a:latin typeface="BIZ UDPゴシック" panose="020B0400000000000000" pitchFamily="50" charset="-128"/>
                <a:ea typeface="BIZ UDPゴシック" panose="020B0400000000000000" pitchFamily="50" charset="-128"/>
              </a:rPr>
              <a:t>フラン</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BDDEC32C-F208-4E34-9A69-CE6F4A2656CA}"/>
              </a:ext>
            </a:extLst>
          </p:cNvPr>
          <p:cNvSpPr txBox="1"/>
          <p:nvPr/>
        </p:nvSpPr>
        <p:spPr>
          <a:xfrm>
            <a:off x="4211218" y="550279"/>
            <a:ext cx="5255172"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欧米の新植民地を打破する！</a:t>
            </a:r>
          </a:p>
        </p:txBody>
      </p:sp>
      <p:pic>
        <p:nvPicPr>
          <p:cNvPr id="9" name="図 8">
            <a:extLst>
              <a:ext uri="{FF2B5EF4-FFF2-40B4-BE49-F238E27FC236}">
                <a16:creationId xmlns:a16="http://schemas.microsoft.com/office/drawing/2014/main" id="{31D4F58C-BCD1-431F-A4DE-79D6005F43AB}"/>
              </a:ext>
            </a:extLst>
          </p:cNvPr>
          <p:cNvPicPr>
            <a:picLocks noChangeAspect="1"/>
          </p:cNvPicPr>
          <p:nvPr/>
        </p:nvPicPr>
        <p:blipFill>
          <a:blip r:embed="rId3"/>
          <a:stretch>
            <a:fillRect/>
          </a:stretch>
        </p:blipFill>
        <p:spPr>
          <a:xfrm>
            <a:off x="7956330" y="542190"/>
            <a:ext cx="4183117" cy="4162202"/>
          </a:xfrm>
          <a:prstGeom prst="rect">
            <a:avLst/>
          </a:prstGeom>
        </p:spPr>
      </p:pic>
      <p:pic>
        <p:nvPicPr>
          <p:cNvPr id="2050" name="Picture 2" descr="【アフリカウオッチ】ロシア、アフリカで勢力拡大 軍事協力えさに着々と浸透（1/2ページ） - 産経ニュース">
            <a:extLst>
              <a:ext uri="{FF2B5EF4-FFF2-40B4-BE49-F238E27FC236}">
                <a16:creationId xmlns:a16="http://schemas.microsoft.com/office/drawing/2014/main" id="{D66D922C-0840-4064-A645-2EE1B8F07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1" y="844748"/>
            <a:ext cx="4717633" cy="58345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メローニ 　CFAフラン　 に対する画像結果">
            <a:extLst>
              <a:ext uri="{FF2B5EF4-FFF2-40B4-BE49-F238E27FC236}">
                <a16:creationId xmlns:a16="http://schemas.microsoft.com/office/drawing/2014/main" id="{2E33D013-9B45-4A89-80F0-11EFC8F664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7746" y="4158400"/>
            <a:ext cx="3949107" cy="22213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イブラヒム・トラオレ　ブルキナファソ に対する画像結果">
            <a:extLst>
              <a:ext uri="{FF2B5EF4-FFF2-40B4-BE49-F238E27FC236}">
                <a16:creationId xmlns:a16="http://schemas.microsoft.com/office/drawing/2014/main" id="{0F387697-F647-4E34-B03C-FD442278E4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3872" y="1042333"/>
            <a:ext cx="2847938" cy="234536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1FE316D4-8631-41F7-99A4-0787EC30DD16}"/>
              </a:ext>
            </a:extLst>
          </p:cNvPr>
          <p:cNvSpPr txBox="1"/>
          <p:nvPr/>
        </p:nvSpPr>
        <p:spPr>
          <a:xfrm>
            <a:off x="5232810" y="3366142"/>
            <a:ext cx="2730062"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ブルキナファソ暫定大統領</a:t>
            </a:r>
            <a:endParaRPr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イブラヒム・トラオレ</a:t>
            </a:r>
          </a:p>
        </p:txBody>
      </p:sp>
      <p:sp>
        <p:nvSpPr>
          <p:cNvPr id="12" name="テキスト ボックス 11">
            <a:extLst>
              <a:ext uri="{FF2B5EF4-FFF2-40B4-BE49-F238E27FC236}">
                <a16:creationId xmlns:a16="http://schemas.microsoft.com/office/drawing/2014/main" id="{F2E7694B-3BA2-43DC-9ED6-817773E3FF8C}"/>
              </a:ext>
            </a:extLst>
          </p:cNvPr>
          <p:cNvSpPr txBox="1"/>
          <p:nvPr/>
        </p:nvSpPr>
        <p:spPr>
          <a:xfrm>
            <a:off x="5047746" y="6369823"/>
            <a:ext cx="6051178" cy="523220"/>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イタリアのメローニ首相は、フランスの植民地主義を非難。</a:t>
            </a:r>
            <a:r>
              <a:rPr lang="ja-JP" altLang="en-US" sz="1400" dirty="0">
                <a:latin typeface="BIZ UDPゴシック" panose="020B0400000000000000" pitchFamily="50" charset="-128"/>
                <a:ea typeface="BIZ UDPゴシック" panose="020B0400000000000000" pitchFamily="50" charset="-128"/>
              </a:rPr>
              <a:t>通貨発行権で、</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年間</a:t>
            </a:r>
            <a:r>
              <a:rPr lang="en-US" altLang="ja-JP" sz="1400" dirty="0">
                <a:latin typeface="BIZ UDPゴシック" panose="020B0400000000000000" pitchFamily="50" charset="-128"/>
                <a:ea typeface="BIZ UDPゴシック" panose="020B0400000000000000" pitchFamily="50" charset="-128"/>
              </a:rPr>
              <a:t>70</a:t>
            </a:r>
            <a:r>
              <a:rPr lang="ja-JP" altLang="en-US" sz="1400" dirty="0">
                <a:latin typeface="BIZ UDPゴシック" panose="020B0400000000000000" pitchFamily="50" charset="-128"/>
                <a:ea typeface="BIZ UDPゴシック" panose="020B0400000000000000" pitchFamily="50" charset="-128"/>
              </a:rPr>
              <a:t>兆円を収奪と非難。</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C88531E6-E38D-408C-8B6F-E10049D71EC4}"/>
              </a:ext>
            </a:extLst>
          </p:cNvPr>
          <p:cNvSpPr txBox="1"/>
          <p:nvPr/>
        </p:nvSpPr>
        <p:spPr>
          <a:xfrm rot="2488055">
            <a:off x="7920160" y="3294855"/>
            <a:ext cx="2141481" cy="584775"/>
          </a:xfrm>
          <a:prstGeom prst="rect">
            <a:avLst/>
          </a:prstGeom>
          <a:noFill/>
        </p:spPr>
        <p:txBody>
          <a:bodyPr wrap="square">
            <a:spAutoFit/>
          </a:bodyPr>
          <a:lstStyle/>
          <a:p>
            <a:pPr algn="ctr"/>
            <a:r>
              <a:rPr lang="ja-JP" altLang="en-US" sz="1600" dirty="0">
                <a:latin typeface="BIZ UDPゴシック" panose="020B0400000000000000" pitchFamily="50" charset="-128"/>
                <a:ea typeface="BIZ UDPゴシック" panose="020B0400000000000000" pitchFamily="50" charset="-128"/>
              </a:rPr>
              <a:t>フランスの旧植民地</a:t>
            </a:r>
            <a:endParaRPr lang="en-US" altLang="ja-JP" sz="1600" dirty="0">
              <a:latin typeface="BIZ UDPゴシック" panose="020B0400000000000000" pitchFamily="50" charset="-128"/>
              <a:ea typeface="BIZ UDPゴシック" panose="020B0400000000000000" pitchFamily="50" charset="-128"/>
            </a:endParaRPr>
          </a:p>
          <a:p>
            <a:pPr algn="ctr"/>
            <a:r>
              <a:rPr lang="en-US" altLang="ja-JP" sz="1600" dirty="0">
                <a:latin typeface="BIZ UDPゴシック" panose="020B0400000000000000" pitchFamily="50" charset="-128"/>
                <a:ea typeface="BIZ UDPゴシック" panose="020B0400000000000000" pitchFamily="50" charset="-128"/>
              </a:rPr>
              <a:t>CFA</a:t>
            </a:r>
            <a:r>
              <a:rPr lang="ja-JP" altLang="en-US" sz="1600" dirty="0">
                <a:latin typeface="BIZ UDPゴシック" panose="020B0400000000000000" pitchFamily="50" charset="-128"/>
                <a:ea typeface="BIZ UDPゴシック" panose="020B0400000000000000" pitchFamily="50" charset="-128"/>
              </a:rPr>
              <a:t>フラン圏</a:t>
            </a:r>
          </a:p>
        </p:txBody>
      </p:sp>
    </p:spTree>
    <p:extLst>
      <p:ext uri="{BB962C8B-B14F-4D97-AF65-F5344CB8AC3E}">
        <p14:creationId xmlns:p14="http://schemas.microsoft.com/office/powerpoint/2010/main" val="1278720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ホワイト・シフト</a:t>
            </a:r>
          </a:p>
        </p:txBody>
      </p:sp>
      <p:pic>
        <p:nvPicPr>
          <p:cNvPr id="6148" name="Picture 4">
            <a:extLst>
              <a:ext uri="{FF2B5EF4-FFF2-40B4-BE49-F238E27FC236}">
                <a16:creationId xmlns:a16="http://schemas.microsoft.com/office/drawing/2014/main" id="{97AB969F-ED53-204C-8C37-236391341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40" y="455503"/>
            <a:ext cx="4334640" cy="612549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1DBD6BD-FD8B-E8EE-227B-FDA5363DE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7760" y="1397877"/>
            <a:ext cx="7315200" cy="440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00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2025</a:t>
            </a:r>
            <a:r>
              <a:rPr lang="ja-JP" altLang="en-US" sz="2400" b="1" dirty="0">
                <a:latin typeface="BIZ UDPゴシック" panose="020B0400000000000000" pitchFamily="50" charset="-128"/>
                <a:ea typeface="BIZ UDPゴシック" panose="020B0400000000000000" pitchFamily="50" charset="-128"/>
              </a:rPr>
              <a:t>年の国力予測＠</a:t>
            </a:r>
            <a:r>
              <a:rPr lang="en-US" altLang="ja-JP" sz="2400" b="1" dirty="0">
                <a:latin typeface="BIZ UDPゴシック" panose="020B0400000000000000" pitchFamily="50" charset="-128"/>
                <a:ea typeface="BIZ UDPゴシック" panose="020B0400000000000000" pitchFamily="50" charset="-128"/>
              </a:rPr>
              <a:t>Deagel.com</a:t>
            </a: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pic>
        <p:nvPicPr>
          <p:cNvPr id="7" name="図 6">
            <a:extLst>
              <a:ext uri="{FF2B5EF4-FFF2-40B4-BE49-F238E27FC236}">
                <a16:creationId xmlns:a16="http://schemas.microsoft.com/office/drawing/2014/main" id="{01319603-ED68-D51B-285C-7BD004C801BA}"/>
              </a:ext>
            </a:extLst>
          </p:cNvPr>
          <p:cNvPicPr>
            <a:picLocks noChangeAspect="1"/>
          </p:cNvPicPr>
          <p:nvPr/>
        </p:nvPicPr>
        <p:blipFill>
          <a:blip r:embed="rId2"/>
          <a:stretch>
            <a:fillRect/>
          </a:stretch>
        </p:blipFill>
        <p:spPr>
          <a:xfrm>
            <a:off x="993717" y="559120"/>
            <a:ext cx="10001569" cy="6009676"/>
          </a:xfrm>
          <a:prstGeom prst="rect">
            <a:avLst/>
          </a:prstGeom>
        </p:spPr>
      </p:pic>
      <p:sp>
        <p:nvSpPr>
          <p:cNvPr id="9" name="テキスト ボックス 8">
            <a:extLst>
              <a:ext uri="{FF2B5EF4-FFF2-40B4-BE49-F238E27FC236}">
                <a16:creationId xmlns:a16="http://schemas.microsoft.com/office/drawing/2014/main" id="{C7FE42B2-D9AA-C1E3-43A2-E15D53EB49C3}"/>
              </a:ext>
            </a:extLst>
          </p:cNvPr>
          <p:cNvSpPr txBox="1"/>
          <p:nvPr/>
        </p:nvSpPr>
        <p:spPr>
          <a:xfrm>
            <a:off x="3043628" y="403038"/>
            <a:ext cx="6104744" cy="230832"/>
          </a:xfrm>
          <a:prstGeom prst="rect">
            <a:avLst/>
          </a:prstGeom>
          <a:noFill/>
        </p:spPr>
        <p:txBody>
          <a:bodyPr wrap="square">
            <a:spAutoFit/>
          </a:bodyPr>
          <a:lstStyle/>
          <a:p>
            <a:r>
              <a:rPr lang="en-US" altLang="ja-JP" sz="900" dirty="0">
                <a:solidFill>
                  <a:srgbClr val="C00000"/>
                </a:solidFill>
                <a:latin typeface="Amasis MT Pro Black" panose="02040A04050005020304" pitchFamily="18" charset="0"/>
                <a:ea typeface="BIZ UDPゴシック" panose="020B0400000000000000" pitchFamily="50" charset="-128"/>
              </a:rPr>
              <a:t>https://web.archive.org/web/20200629112402/http://www.deagel.com/country/forecast.aspx</a:t>
            </a:r>
            <a:endParaRPr lang="ja-JP" altLang="en-US" sz="900" dirty="0">
              <a:solidFill>
                <a:srgbClr val="C00000"/>
              </a:solidFill>
              <a:latin typeface="Amasis MT Pro Black" panose="02040A04050005020304" pitchFamily="18" charset="0"/>
              <a:ea typeface="BIZ UDPゴシック" panose="020B0400000000000000" pitchFamily="50" charset="-128"/>
            </a:endParaRPr>
          </a:p>
        </p:txBody>
      </p:sp>
    </p:spTree>
    <p:extLst>
      <p:ext uri="{BB962C8B-B14F-4D97-AF65-F5344CB8AC3E}">
        <p14:creationId xmlns:p14="http://schemas.microsoft.com/office/powerpoint/2010/main" val="2724667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0" b="1" dirty="0">
                <a:latin typeface="BIZ UDPゴシック" panose="020B0400000000000000" pitchFamily="50" charset="-128"/>
                <a:ea typeface="BIZ UDPゴシック" panose="020B0400000000000000" pitchFamily="50" charset="-128"/>
              </a:rPr>
              <a:t>縮小する日本</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60872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a:extLst>
              <a:ext uri="{FF2B5EF4-FFF2-40B4-BE49-F238E27FC236}">
                <a16:creationId xmlns:a16="http://schemas.microsoft.com/office/drawing/2014/main" id="{486FDF5E-D37E-C6E4-1080-8B22ED035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434" y="455503"/>
            <a:ext cx="4779534" cy="6183763"/>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BFE34527-08EB-C2A6-D8D1-F5D5B7ED02F7}"/>
              </a:ext>
            </a:extLst>
          </p:cNvPr>
          <p:cNvPicPr>
            <a:picLocks noChangeAspect="1"/>
          </p:cNvPicPr>
          <p:nvPr/>
        </p:nvPicPr>
        <p:blipFill>
          <a:blip r:embed="rId3"/>
          <a:stretch>
            <a:fillRect/>
          </a:stretch>
        </p:blipFill>
        <p:spPr>
          <a:xfrm>
            <a:off x="0" y="402499"/>
            <a:ext cx="5872403" cy="6178502"/>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日本の人口は予測より急激に減少する可能性</a:t>
            </a:r>
          </a:p>
        </p:txBody>
      </p:sp>
    </p:spTree>
    <p:extLst>
      <p:ext uri="{BB962C8B-B14F-4D97-AF65-F5344CB8AC3E}">
        <p14:creationId xmlns:p14="http://schemas.microsoft.com/office/powerpoint/2010/main" val="3860222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CBE5FAC-53DA-4EA1-8138-9AC0DFD74739}"/>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日本の人口推移</a:t>
            </a:r>
          </a:p>
        </p:txBody>
      </p:sp>
      <p:sp>
        <p:nvSpPr>
          <p:cNvPr id="4" name="テキスト ボックス 3">
            <a:extLst>
              <a:ext uri="{FF2B5EF4-FFF2-40B4-BE49-F238E27FC236}">
                <a16:creationId xmlns:a16="http://schemas.microsoft.com/office/drawing/2014/main" id="{3B19BD95-2871-42D6-840E-AEA1E9B3D1D8}"/>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pic>
        <p:nvPicPr>
          <p:cNvPr id="5" name="図 4">
            <a:extLst>
              <a:ext uri="{FF2B5EF4-FFF2-40B4-BE49-F238E27FC236}">
                <a16:creationId xmlns:a16="http://schemas.microsoft.com/office/drawing/2014/main" id="{F98AFA58-FD6C-45D3-B6A4-471F94758CA4}"/>
              </a:ext>
            </a:extLst>
          </p:cNvPr>
          <p:cNvPicPr>
            <a:picLocks noChangeAspect="1"/>
          </p:cNvPicPr>
          <p:nvPr/>
        </p:nvPicPr>
        <p:blipFill>
          <a:blip r:embed="rId2"/>
          <a:stretch>
            <a:fillRect/>
          </a:stretch>
        </p:blipFill>
        <p:spPr>
          <a:xfrm>
            <a:off x="1771817" y="487034"/>
            <a:ext cx="8610273" cy="6062438"/>
          </a:xfrm>
          <a:prstGeom prst="rect">
            <a:avLst/>
          </a:prstGeom>
        </p:spPr>
      </p:pic>
    </p:spTree>
    <p:extLst>
      <p:ext uri="{BB962C8B-B14F-4D97-AF65-F5344CB8AC3E}">
        <p14:creationId xmlns:p14="http://schemas.microsoft.com/office/powerpoint/2010/main" val="4121737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FF8FBA1-7E5D-5A58-DBCE-E3B4CE30C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7004" y="179743"/>
            <a:ext cx="3427750" cy="653414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Roboto Mono" panose="020F0502020204030204" pitchFamily="49" charset="0"/>
              </a:rPr>
              <a:t>Investigation of Excess Deaths in Japanese</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1026" name="Picture 2" descr="画像">
            <a:extLst>
              <a:ext uri="{FF2B5EF4-FFF2-40B4-BE49-F238E27FC236}">
                <a16:creationId xmlns:a16="http://schemas.microsoft.com/office/drawing/2014/main" id="{C43F3D7E-3B88-2B28-9023-6E3F5E7C8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475" y="573858"/>
            <a:ext cx="4990656" cy="600714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D0ACA31-6A97-936C-7D1B-38D5012E3698}"/>
              </a:ext>
            </a:extLst>
          </p:cNvPr>
          <p:cNvSpPr txBox="1"/>
          <p:nvPr/>
        </p:nvSpPr>
        <p:spPr>
          <a:xfrm>
            <a:off x="1841293" y="419969"/>
            <a:ext cx="7857344" cy="307777"/>
          </a:xfrm>
          <a:prstGeom prst="rect">
            <a:avLst/>
          </a:prstGeom>
          <a:noFill/>
        </p:spPr>
        <p:txBody>
          <a:bodyPr wrap="square">
            <a:spAutoFit/>
          </a:bodyPr>
          <a:lstStyle/>
          <a:p>
            <a:r>
              <a:rPr lang="en-US" altLang="ja-JP" sz="1400" dirty="0">
                <a:latin typeface="Amasis MT Pro Black" panose="02040A04050005020304" pitchFamily="18" charset="0"/>
              </a:rPr>
              <a:t>https://metatron.substack.com/p/investigation-of-excess-deaths-in</a:t>
            </a:r>
            <a:endParaRPr lang="ja-JP" altLang="en-US" sz="1400" dirty="0">
              <a:latin typeface="Amasis MT Pro Black" panose="02040A04050005020304" pitchFamily="18" charset="0"/>
            </a:endParaRPr>
          </a:p>
        </p:txBody>
      </p:sp>
      <p:pic>
        <p:nvPicPr>
          <p:cNvPr id="2" name="図 1">
            <a:extLst>
              <a:ext uri="{FF2B5EF4-FFF2-40B4-BE49-F238E27FC236}">
                <a16:creationId xmlns:a16="http://schemas.microsoft.com/office/drawing/2014/main" id="{28204D02-8C08-7161-2E85-FF1DED7078A2}"/>
              </a:ext>
            </a:extLst>
          </p:cNvPr>
          <p:cNvPicPr>
            <a:picLocks noChangeAspect="1"/>
          </p:cNvPicPr>
          <p:nvPr/>
        </p:nvPicPr>
        <p:blipFill>
          <a:blip r:embed="rId4"/>
          <a:stretch>
            <a:fillRect/>
          </a:stretch>
        </p:blipFill>
        <p:spPr>
          <a:xfrm>
            <a:off x="137908" y="2900653"/>
            <a:ext cx="3214892" cy="3680348"/>
          </a:xfrm>
          <a:prstGeom prst="rect">
            <a:avLst/>
          </a:prstGeom>
        </p:spPr>
      </p:pic>
      <p:pic>
        <p:nvPicPr>
          <p:cNvPr id="6" name="Picture 4" descr="救急車の出動件数と搬送人員の推移">
            <a:extLst>
              <a:ext uri="{FF2B5EF4-FFF2-40B4-BE49-F238E27FC236}">
                <a16:creationId xmlns:a16="http://schemas.microsoft.com/office/drawing/2014/main" id="{00898168-E3E7-1078-4E76-77F948B0A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49" y="651659"/>
            <a:ext cx="2899926" cy="2248994"/>
          </a:xfrm>
          <a:prstGeom prst="rect">
            <a:avLst/>
          </a:prstGeom>
          <a:noFill/>
          <a:extLst>
            <a:ext uri="{909E8E84-426E-40DD-AFC4-6F175D3DCCD1}">
              <a14:hiddenFill xmlns:a14="http://schemas.microsoft.com/office/drawing/2010/main">
                <a:solidFill>
                  <a:srgbClr val="FFFFFF"/>
                </a:solidFill>
              </a14:hiddenFill>
            </a:ext>
          </a:extLst>
        </p:spPr>
      </p:pic>
      <p:sp>
        <p:nvSpPr>
          <p:cNvPr id="7" name="四角形: 角を丸くする 6">
            <a:extLst>
              <a:ext uri="{FF2B5EF4-FFF2-40B4-BE49-F238E27FC236}">
                <a16:creationId xmlns:a16="http://schemas.microsoft.com/office/drawing/2014/main" id="{5753E701-702D-465A-85CE-BCA56E15D89E}"/>
              </a:ext>
            </a:extLst>
          </p:cNvPr>
          <p:cNvSpPr/>
          <p:nvPr/>
        </p:nvSpPr>
        <p:spPr>
          <a:xfrm>
            <a:off x="5234152" y="2690648"/>
            <a:ext cx="1828800" cy="7748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02273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F9E1F64-33C4-317E-0DC6-E3AB790C579A}"/>
              </a:ext>
            </a:extLst>
          </p:cNvPr>
          <p:cNvPicPr>
            <a:picLocks noChangeAspect="1"/>
          </p:cNvPicPr>
          <p:nvPr/>
        </p:nvPicPr>
        <p:blipFill>
          <a:blip r:embed="rId2"/>
          <a:stretch>
            <a:fillRect/>
          </a:stretch>
        </p:blipFill>
        <p:spPr>
          <a:xfrm>
            <a:off x="481896" y="425523"/>
            <a:ext cx="8804085" cy="6210543"/>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日本の過剰な疾病予防が人口に与える影響</a:t>
            </a:r>
          </a:p>
        </p:txBody>
      </p:sp>
      <p:sp>
        <p:nvSpPr>
          <p:cNvPr id="2" name="テキスト ボックス 1">
            <a:extLst>
              <a:ext uri="{FF2B5EF4-FFF2-40B4-BE49-F238E27FC236}">
                <a16:creationId xmlns:a16="http://schemas.microsoft.com/office/drawing/2014/main" id="{70395E4E-717F-49BC-BA12-496FECB4DDB6}"/>
              </a:ext>
            </a:extLst>
          </p:cNvPr>
          <p:cNvSpPr txBox="1"/>
          <p:nvPr/>
        </p:nvSpPr>
        <p:spPr>
          <a:xfrm>
            <a:off x="7262647" y="1256289"/>
            <a:ext cx="977462" cy="369332"/>
          </a:xfrm>
          <a:prstGeom prst="rect">
            <a:avLst/>
          </a:prstGeom>
          <a:noFill/>
        </p:spPr>
        <p:txBody>
          <a:bodyPr wrap="square" rtlCol="0">
            <a:spAutoFit/>
          </a:bodyPr>
          <a:lstStyle/>
          <a:p>
            <a:pPr algn="ctr"/>
            <a:r>
              <a:rPr kumimoji="1" lang="ja-JP" altLang="en-US" b="1" dirty="0">
                <a:solidFill>
                  <a:srgbClr val="C00000"/>
                </a:solidFill>
                <a:latin typeface="BIZ UDPゴシック" panose="020B0400000000000000" pitchFamily="50" charset="-128"/>
                <a:ea typeface="BIZ UDPゴシック" panose="020B0400000000000000" pitchFamily="50" charset="-128"/>
              </a:rPr>
              <a:t>日本</a:t>
            </a:r>
          </a:p>
        </p:txBody>
      </p:sp>
      <p:sp>
        <p:nvSpPr>
          <p:cNvPr id="6" name="テキスト ボックス 5">
            <a:extLst>
              <a:ext uri="{FF2B5EF4-FFF2-40B4-BE49-F238E27FC236}">
                <a16:creationId xmlns:a16="http://schemas.microsoft.com/office/drawing/2014/main" id="{00B65192-5E2B-491F-BE4B-801C6AA9E216}"/>
              </a:ext>
            </a:extLst>
          </p:cNvPr>
          <p:cNvSpPr txBox="1"/>
          <p:nvPr/>
        </p:nvSpPr>
        <p:spPr>
          <a:xfrm>
            <a:off x="669104" y="6400785"/>
            <a:ext cx="10853792" cy="230832"/>
          </a:xfrm>
          <a:prstGeom prst="rect">
            <a:avLst/>
          </a:prstGeom>
          <a:noFill/>
        </p:spPr>
        <p:txBody>
          <a:bodyPr wrap="square">
            <a:spAutoFit/>
          </a:bodyPr>
          <a:lstStyle/>
          <a:p>
            <a:r>
              <a:rPr lang="en-US" altLang="ja-JP" sz="900" dirty="0">
                <a:latin typeface="Amasis MT Pro Black" panose="02040A04050005020304" pitchFamily="18" charset="0"/>
              </a:rPr>
              <a:t>https://ourworldindata.org/</a:t>
            </a:r>
            <a:r>
              <a:rPr lang="en-US" altLang="ja-JP" sz="900" dirty="0" err="1">
                <a:latin typeface="Amasis MT Pro Black" panose="02040A04050005020304" pitchFamily="18" charset="0"/>
              </a:rPr>
              <a:t>grapher</a:t>
            </a:r>
            <a:r>
              <a:rPr lang="en-US" altLang="ja-JP" sz="900" dirty="0">
                <a:latin typeface="Amasis MT Pro Black" panose="02040A04050005020304" pitchFamily="18" charset="0"/>
              </a:rPr>
              <a:t>/</a:t>
            </a:r>
            <a:r>
              <a:rPr lang="en-US" altLang="ja-JP" sz="900" dirty="0" err="1">
                <a:latin typeface="Amasis MT Pro Black" panose="02040A04050005020304" pitchFamily="18" charset="0"/>
              </a:rPr>
              <a:t>covid-vaccine-booster-doses-per-capita?time</a:t>
            </a:r>
            <a:r>
              <a:rPr lang="en-US" altLang="ja-JP" sz="900" dirty="0">
                <a:latin typeface="Amasis MT Pro Black" panose="02040A04050005020304" pitchFamily="18" charset="0"/>
              </a:rPr>
              <a:t>=earliest..</a:t>
            </a:r>
            <a:r>
              <a:rPr lang="en-US" altLang="ja-JP" sz="900" dirty="0" err="1">
                <a:latin typeface="Amasis MT Pro Black" panose="02040A04050005020304" pitchFamily="18" charset="0"/>
              </a:rPr>
              <a:t>latest&amp;country</a:t>
            </a:r>
            <a:r>
              <a:rPr lang="en-US" altLang="ja-JP" sz="900" dirty="0">
                <a:latin typeface="Amasis MT Pro Black" panose="02040A04050005020304" pitchFamily="18" charset="0"/>
              </a:rPr>
              <a:t>=IND~ITA~RUS~SGP~USA~OWID_WRL~TWN~KOR~CHN~CHL~JPN~ISR</a:t>
            </a:r>
            <a:endParaRPr lang="ja-JP" altLang="en-US" sz="900" dirty="0">
              <a:latin typeface="Amasis MT Pro Black" panose="02040A04050005020304" pitchFamily="18" charset="0"/>
            </a:endParaRPr>
          </a:p>
        </p:txBody>
      </p:sp>
      <p:sp>
        <p:nvSpPr>
          <p:cNvPr id="7" name="テキスト ボックス 6">
            <a:extLst>
              <a:ext uri="{FF2B5EF4-FFF2-40B4-BE49-F238E27FC236}">
                <a16:creationId xmlns:a16="http://schemas.microsoft.com/office/drawing/2014/main" id="{B201440E-7941-45D5-81C8-606E146E0981}"/>
              </a:ext>
            </a:extLst>
          </p:cNvPr>
          <p:cNvSpPr txBox="1"/>
          <p:nvPr/>
        </p:nvSpPr>
        <p:spPr>
          <a:xfrm>
            <a:off x="9285980" y="2070326"/>
            <a:ext cx="2906019" cy="3139321"/>
          </a:xfrm>
          <a:prstGeom prst="rect">
            <a:avLst/>
          </a:prstGeom>
          <a:noFill/>
        </p:spPr>
        <p:txBody>
          <a:bodyPr wrap="square" rtlCol="0">
            <a:spAutoFit/>
          </a:bodyPr>
          <a:lstStyle/>
          <a:p>
            <a:r>
              <a:rPr kumimoji="1" lang="en-US" altLang="ja-JP" dirty="0">
                <a:latin typeface="BIZ UDPゴシック" panose="020B0400000000000000" pitchFamily="50" charset="-128"/>
                <a:ea typeface="BIZ UDPゴシック" panose="020B0400000000000000" pitchFamily="50" charset="-128"/>
              </a:rPr>
              <a:t>2023</a:t>
            </a:r>
            <a:r>
              <a:rPr kumimoji="1"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9</a:t>
            </a:r>
            <a:r>
              <a:rPr lang="ja-JP" altLang="en-US" dirty="0">
                <a:latin typeface="BIZ UDPゴシック" panose="020B0400000000000000" pitchFamily="50" charset="-128"/>
                <a:ea typeface="BIZ UDPゴシック" panose="020B0400000000000000" pitchFamily="50" charset="-128"/>
              </a:rPr>
              <a:t>月</a:t>
            </a:r>
            <a:r>
              <a:rPr lang="en-US" altLang="ja-JP" dirty="0">
                <a:latin typeface="BIZ UDPゴシック" panose="020B0400000000000000" pitchFamily="50" charset="-128"/>
                <a:ea typeface="BIZ UDPゴシック" panose="020B0400000000000000" pitchFamily="50" charset="-128"/>
              </a:rPr>
              <a:t>20</a:t>
            </a:r>
            <a:r>
              <a:rPr lang="ja-JP" altLang="en-US" dirty="0">
                <a:latin typeface="BIZ UDPゴシック" panose="020B0400000000000000" pitchFamily="50" charset="-128"/>
                <a:ea typeface="BIZ UDPゴシック" panose="020B0400000000000000" pitchFamily="50" charset="-128"/>
              </a:rPr>
              <a:t>日から</a:t>
            </a:r>
            <a:r>
              <a:rPr kumimoji="1" lang="ja-JP" altLang="en-US" dirty="0">
                <a:latin typeface="BIZ UDPゴシック" panose="020B0400000000000000" pitchFamily="50" charset="-128"/>
                <a:ea typeface="BIZ UDPゴシック" panose="020B0400000000000000" pitchFamily="50" charset="-128"/>
              </a:rPr>
              <a:t>日本では</a:t>
            </a:r>
            <a:r>
              <a:rPr lang="en-US" altLang="ja-JP" dirty="0">
                <a:latin typeface="BIZ UDPゴシック" panose="020B0400000000000000" pitchFamily="50" charset="-128"/>
                <a:ea typeface="BIZ UDPゴシック" panose="020B0400000000000000" pitchFamily="50" charset="-128"/>
              </a:rPr>
              <a:t>XBB</a:t>
            </a:r>
            <a:r>
              <a:rPr lang="ja-JP" altLang="en-US" dirty="0">
                <a:latin typeface="BIZ UDPゴシック" panose="020B0400000000000000" pitchFamily="50" charset="-128"/>
                <a:ea typeface="BIZ UDPゴシック" panose="020B0400000000000000" pitchFamily="50" charset="-128"/>
              </a:rPr>
              <a:t>ワクチン接種が行われる。</a:t>
            </a:r>
            <a:endParaRPr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XBB</a:t>
            </a:r>
            <a:r>
              <a:rPr lang="ja-JP" altLang="en-US" dirty="0">
                <a:latin typeface="BIZ UDPゴシック" panose="020B0400000000000000" pitchFamily="50" charset="-128"/>
                <a:ea typeface="BIZ UDPゴシック" panose="020B0400000000000000" pitchFamily="50" charset="-128"/>
              </a:rPr>
              <a:t>ワクチンは日本だけで接種される。（もしかしてイタリアも？）</a:t>
            </a:r>
            <a:endParaRPr lang="en-US" altLang="ja-JP"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日本の接種に世界の免疫学者、公衆衛生の専門家が注目。</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027804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画像">
            <a:extLst>
              <a:ext uri="{FF2B5EF4-FFF2-40B4-BE49-F238E27FC236}">
                <a16:creationId xmlns:a16="http://schemas.microsoft.com/office/drawing/2014/main" id="{FB525B3A-C132-ECEE-3DF1-CD030D850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829"/>
            <a:ext cx="6693367" cy="669336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生涯無子率／婚姻数減少</a:t>
            </a:r>
            <a:endParaRPr kumimoji="1" lang="ja-JP" altLang="en-US" sz="2400" b="1" dirty="0">
              <a:latin typeface="BIZ UDPゴシック" panose="020B0400000000000000" pitchFamily="50" charset="-128"/>
              <a:ea typeface="BIZ UDPゴシック" panose="020B0400000000000000" pitchFamily="50" charset="-128"/>
            </a:endParaRPr>
          </a:p>
        </p:txBody>
      </p:sp>
      <p:grpSp>
        <p:nvGrpSpPr>
          <p:cNvPr id="10" name="グループ化 9">
            <a:extLst>
              <a:ext uri="{FF2B5EF4-FFF2-40B4-BE49-F238E27FC236}">
                <a16:creationId xmlns:a16="http://schemas.microsoft.com/office/drawing/2014/main" id="{89B2B672-0BA8-4A5D-8851-6A91D520B9D2}"/>
              </a:ext>
            </a:extLst>
          </p:cNvPr>
          <p:cNvGrpSpPr/>
          <p:nvPr/>
        </p:nvGrpSpPr>
        <p:grpSpPr>
          <a:xfrm>
            <a:off x="7104993" y="496490"/>
            <a:ext cx="3668111" cy="6091487"/>
            <a:chOff x="7104993" y="496490"/>
            <a:chExt cx="3668111" cy="6091487"/>
          </a:xfrm>
        </p:grpSpPr>
        <p:pic>
          <p:nvPicPr>
            <p:cNvPr id="8" name="図 7">
              <a:extLst>
                <a:ext uri="{FF2B5EF4-FFF2-40B4-BE49-F238E27FC236}">
                  <a16:creationId xmlns:a16="http://schemas.microsoft.com/office/drawing/2014/main" id="{E49BE5F7-ED73-43AA-8569-BC009B93171E}"/>
                </a:ext>
              </a:extLst>
            </p:cNvPr>
            <p:cNvPicPr>
              <a:picLocks noChangeAspect="1"/>
            </p:cNvPicPr>
            <p:nvPr/>
          </p:nvPicPr>
          <p:blipFill>
            <a:blip r:embed="rId3"/>
            <a:stretch>
              <a:fillRect/>
            </a:stretch>
          </p:blipFill>
          <p:spPr>
            <a:xfrm>
              <a:off x="7104993" y="496490"/>
              <a:ext cx="3668111" cy="6091487"/>
            </a:xfrm>
            <a:prstGeom prst="rect">
              <a:avLst/>
            </a:prstGeom>
          </p:spPr>
        </p:pic>
        <p:sp>
          <p:nvSpPr>
            <p:cNvPr id="9" name="正方形/長方形 8">
              <a:extLst>
                <a:ext uri="{FF2B5EF4-FFF2-40B4-BE49-F238E27FC236}">
                  <a16:creationId xmlns:a16="http://schemas.microsoft.com/office/drawing/2014/main" id="{50298D16-EE21-4652-9565-DF098A1A73FC}"/>
                </a:ext>
              </a:extLst>
            </p:cNvPr>
            <p:cNvSpPr/>
            <p:nvPr/>
          </p:nvSpPr>
          <p:spPr>
            <a:xfrm>
              <a:off x="8324193" y="517510"/>
              <a:ext cx="620110"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B5B764C-15D8-4449-A02D-5B58EF118E0C}"/>
                </a:ext>
              </a:extLst>
            </p:cNvPr>
            <p:cNvSpPr/>
            <p:nvPr/>
          </p:nvSpPr>
          <p:spPr>
            <a:xfrm>
              <a:off x="7598980" y="3549256"/>
              <a:ext cx="620110"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FC281CDE-66FD-4FCF-8B65-33D307CB4ED2}"/>
              </a:ext>
            </a:extLst>
          </p:cNvPr>
          <p:cNvSpPr txBox="1"/>
          <p:nvPr/>
        </p:nvSpPr>
        <p:spPr>
          <a:xfrm rot="4942891">
            <a:off x="8650327" y="3495404"/>
            <a:ext cx="5256011" cy="369332"/>
          </a:xfrm>
          <a:prstGeom prst="rect">
            <a:avLst/>
          </a:prstGeom>
          <a:noFill/>
        </p:spPr>
        <p:txBody>
          <a:bodyPr wrap="square" rtlCol="0">
            <a:spAutoFit/>
          </a:bodyPr>
          <a:lstStyle/>
          <a:p>
            <a:r>
              <a:rPr lang="ja-JP" altLang="en-US" b="1" i="0" dirty="0">
                <a:solidFill>
                  <a:srgbClr val="000000"/>
                </a:solidFill>
                <a:effectLst/>
                <a:latin typeface="BIZ UDPゴシック" panose="020B0400000000000000" pitchFamily="50" charset="-128"/>
                <a:ea typeface="BIZ UDPゴシック" panose="020B0400000000000000" pitchFamily="50" charset="-128"/>
              </a:rPr>
              <a:t>日本総研 「</a:t>
            </a:r>
            <a:r>
              <a:rPr lang="en-US" altLang="ja-JP" b="1" i="0" dirty="0">
                <a:solidFill>
                  <a:srgbClr val="000000"/>
                </a:solidFill>
                <a:effectLst/>
                <a:latin typeface="BIZ UDPゴシック" panose="020B0400000000000000" pitchFamily="50" charset="-128"/>
                <a:ea typeface="BIZ UDPゴシック" panose="020B0400000000000000" pitchFamily="50" charset="-128"/>
              </a:rPr>
              <a:t>2023</a:t>
            </a:r>
            <a:r>
              <a:rPr lang="ja-JP" altLang="en-US" b="1" i="0" dirty="0">
                <a:solidFill>
                  <a:srgbClr val="000000"/>
                </a:solidFill>
                <a:effectLst/>
                <a:latin typeface="BIZ UDPゴシック" panose="020B0400000000000000" pitchFamily="50" charset="-128"/>
                <a:ea typeface="BIZ UDPゴシック" panose="020B0400000000000000" pitchFamily="50" charset="-128"/>
              </a:rPr>
              <a:t>年</a:t>
            </a:r>
            <a:r>
              <a:rPr lang="en-US" altLang="ja-JP" b="1" i="0" dirty="0">
                <a:solidFill>
                  <a:srgbClr val="000000"/>
                </a:solidFill>
                <a:effectLst/>
                <a:latin typeface="BIZ UDPゴシック" panose="020B0400000000000000" pitchFamily="50" charset="-128"/>
                <a:ea typeface="BIZ UDPゴシック" panose="020B0400000000000000" pitchFamily="50" charset="-128"/>
              </a:rPr>
              <a:t>1</a:t>
            </a:r>
            <a:r>
              <a:rPr lang="ja-JP" altLang="en-US" b="1" i="0" dirty="0">
                <a:solidFill>
                  <a:srgbClr val="000000"/>
                </a:solidFill>
                <a:effectLst/>
                <a:latin typeface="BIZ UDPゴシック" panose="020B0400000000000000" pitchFamily="50" charset="-128"/>
                <a:ea typeface="BIZ UDPゴシック" panose="020B0400000000000000" pitchFamily="50" charset="-128"/>
              </a:rPr>
              <a:t>～</a:t>
            </a:r>
            <a:r>
              <a:rPr lang="en-US" altLang="ja-JP" b="1" i="0" dirty="0">
                <a:solidFill>
                  <a:srgbClr val="000000"/>
                </a:solidFill>
                <a:effectLst/>
                <a:latin typeface="BIZ UDPゴシック" panose="020B0400000000000000" pitchFamily="50" charset="-128"/>
                <a:ea typeface="BIZ UDPゴシック" panose="020B0400000000000000" pitchFamily="50" charset="-128"/>
              </a:rPr>
              <a:t>3</a:t>
            </a:r>
            <a:r>
              <a:rPr lang="ja-JP" altLang="en-US" b="1" i="0" dirty="0">
                <a:solidFill>
                  <a:srgbClr val="000000"/>
                </a:solidFill>
                <a:effectLst/>
                <a:latin typeface="BIZ UDPゴシック" panose="020B0400000000000000" pitchFamily="50" charset="-128"/>
                <a:ea typeface="BIZ UDPゴシック" panose="020B0400000000000000" pitchFamily="50" charset="-128"/>
              </a:rPr>
              <a:t>月期の婚姻数が大幅減」</a:t>
            </a:r>
            <a:endParaRPr kumimoji="1" lang="ja-JP" altLang="en-US"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04795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移民大国・日本</a:t>
            </a:r>
            <a:endParaRPr lang="en-US" altLang="ja-JP" sz="2400" b="1"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AACF9C78-CC75-58BC-F783-C65369F5D8AB}"/>
              </a:ext>
            </a:extLst>
          </p:cNvPr>
          <p:cNvPicPr>
            <a:picLocks noChangeAspect="1"/>
          </p:cNvPicPr>
          <p:nvPr/>
        </p:nvPicPr>
        <p:blipFill>
          <a:blip r:embed="rId2"/>
          <a:stretch>
            <a:fillRect/>
          </a:stretch>
        </p:blipFill>
        <p:spPr>
          <a:xfrm>
            <a:off x="139958" y="516244"/>
            <a:ext cx="4216153" cy="6004015"/>
          </a:xfrm>
          <a:prstGeom prst="rect">
            <a:avLst/>
          </a:prstGeom>
        </p:spPr>
      </p:pic>
      <p:pic>
        <p:nvPicPr>
          <p:cNvPr id="3076" name="Picture 4" descr="日本，逐渐成为一个 “隐形移民国家” - 知乎">
            <a:extLst>
              <a:ext uri="{FF2B5EF4-FFF2-40B4-BE49-F238E27FC236}">
                <a16:creationId xmlns:a16="http://schemas.microsoft.com/office/drawing/2014/main" id="{896AA536-9B7C-42F6-89F3-FEE975641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664" y="1600309"/>
            <a:ext cx="7553378" cy="417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713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ローマクラブ </a:t>
            </a:r>
            <a:r>
              <a:rPr lang="en-US" altLang="ja-JP" sz="2400" b="1" dirty="0">
                <a:latin typeface="BIZ UDPゴシック" panose="020B0400000000000000" pitchFamily="50" charset="-128"/>
                <a:ea typeface="BIZ UDPゴシック" panose="020B0400000000000000" pitchFamily="50" charset="-128"/>
              </a:rPr>
              <a:t>『</a:t>
            </a:r>
            <a:r>
              <a:rPr lang="ja-JP" altLang="en-US" sz="2400" b="1" dirty="0">
                <a:latin typeface="BIZ UDPゴシック" panose="020B0400000000000000" pitchFamily="50" charset="-128"/>
                <a:ea typeface="BIZ UDPゴシック" panose="020B0400000000000000" pitchFamily="50" charset="-128"/>
              </a:rPr>
              <a:t>成長の限界</a:t>
            </a:r>
            <a:r>
              <a:rPr lang="en-US" altLang="ja-JP" sz="2400" b="1" dirty="0">
                <a:latin typeface="BIZ UDPゴシック" panose="020B0400000000000000" pitchFamily="50" charset="-128"/>
                <a:ea typeface="BIZ UDPゴシック" panose="020B0400000000000000" pitchFamily="50" charset="-128"/>
              </a:rPr>
              <a:t>』</a:t>
            </a:r>
            <a:r>
              <a:rPr lang="ja-JP" altLang="en-US" sz="2400" b="1" dirty="0">
                <a:latin typeface="BIZ UDPゴシック" panose="020B0400000000000000" pitchFamily="50" charset="-128"/>
                <a:ea typeface="BIZ UDPゴシック" panose="020B0400000000000000" pitchFamily="50" charset="-128"/>
              </a:rPr>
              <a:t>論</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32" name="Picture 8" descr="Was the Club of Rome &amp; MIT study right about soon-arriving resource ...">
            <a:extLst>
              <a:ext uri="{FF2B5EF4-FFF2-40B4-BE49-F238E27FC236}">
                <a16:creationId xmlns:a16="http://schemas.microsoft.com/office/drawing/2014/main" id="{DCB095C5-595A-4DF6-ADE5-F340654AA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2798" y="1366026"/>
            <a:ext cx="8020050" cy="4895850"/>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5DE583C4-A5E3-41BF-AE29-9A8DF24EA054}"/>
              </a:ext>
            </a:extLst>
          </p:cNvPr>
          <p:cNvPicPr>
            <a:picLocks noChangeAspect="1"/>
          </p:cNvPicPr>
          <p:nvPr/>
        </p:nvPicPr>
        <p:blipFill>
          <a:blip r:embed="rId3"/>
          <a:stretch>
            <a:fillRect/>
          </a:stretch>
        </p:blipFill>
        <p:spPr>
          <a:xfrm>
            <a:off x="359152" y="1383108"/>
            <a:ext cx="3132130" cy="4559643"/>
          </a:xfrm>
          <a:prstGeom prst="rect">
            <a:avLst/>
          </a:prstGeom>
        </p:spPr>
      </p:pic>
      <p:sp>
        <p:nvSpPr>
          <p:cNvPr id="9" name="テキスト ボックス 8">
            <a:extLst>
              <a:ext uri="{FF2B5EF4-FFF2-40B4-BE49-F238E27FC236}">
                <a16:creationId xmlns:a16="http://schemas.microsoft.com/office/drawing/2014/main" id="{7FEC4944-EA0D-47FA-B22E-3A021884E87D}"/>
              </a:ext>
            </a:extLst>
          </p:cNvPr>
          <p:cNvSpPr txBox="1"/>
          <p:nvPr/>
        </p:nvSpPr>
        <p:spPr>
          <a:xfrm>
            <a:off x="4195160" y="1735494"/>
            <a:ext cx="830424"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資源</a:t>
            </a:r>
          </a:p>
        </p:txBody>
      </p:sp>
      <p:sp>
        <p:nvSpPr>
          <p:cNvPr id="14" name="テキスト ボックス 13">
            <a:extLst>
              <a:ext uri="{FF2B5EF4-FFF2-40B4-BE49-F238E27FC236}">
                <a16:creationId xmlns:a16="http://schemas.microsoft.com/office/drawing/2014/main" id="{622036F8-508F-4A9C-AF88-2E07FE8ACAFD}"/>
              </a:ext>
            </a:extLst>
          </p:cNvPr>
          <p:cNvSpPr txBox="1"/>
          <p:nvPr/>
        </p:nvSpPr>
        <p:spPr>
          <a:xfrm>
            <a:off x="6404976" y="2640564"/>
            <a:ext cx="830424"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人口</a:t>
            </a:r>
          </a:p>
        </p:txBody>
      </p:sp>
      <p:sp>
        <p:nvSpPr>
          <p:cNvPr id="15" name="テキスト ボックス 14">
            <a:extLst>
              <a:ext uri="{FF2B5EF4-FFF2-40B4-BE49-F238E27FC236}">
                <a16:creationId xmlns:a16="http://schemas.microsoft.com/office/drawing/2014/main" id="{FE281C2D-C0CA-4528-AA27-8C3BD5377F82}"/>
              </a:ext>
            </a:extLst>
          </p:cNvPr>
          <p:cNvSpPr txBox="1"/>
          <p:nvPr/>
        </p:nvSpPr>
        <p:spPr>
          <a:xfrm>
            <a:off x="9894625" y="5439749"/>
            <a:ext cx="830424"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食糧</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C42F9A14-50AA-434C-B550-4CDB2DF3B23D}"/>
              </a:ext>
            </a:extLst>
          </p:cNvPr>
          <p:cNvSpPr txBox="1"/>
          <p:nvPr/>
        </p:nvSpPr>
        <p:spPr>
          <a:xfrm>
            <a:off x="10496449" y="2207723"/>
            <a:ext cx="1110832"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工業生産</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8F0B0404-5B10-4BDB-9FF2-CECFC30B7941}"/>
              </a:ext>
            </a:extLst>
          </p:cNvPr>
          <p:cNvSpPr txBox="1"/>
          <p:nvPr/>
        </p:nvSpPr>
        <p:spPr>
          <a:xfrm>
            <a:off x="8313574" y="5811946"/>
            <a:ext cx="606490" cy="261610"/>
          </a:xfrm>
          <a:prstGeom prst="rect">
            <a:avLst/>
          </a:prstGeom>
          <a:solidFill>
            <a:schemeClr val="bg1"/>
          </a:solidFill>
          <a:ln>
            <a:solidFill>
              <a:schemeClr val="bg1"/>
            </a:solidFill>
          </a:ln>
        </p:spPr>
        <p:txBody>
          <a:bodyPr wrap="square" rtlCol="0">
            <a:spAutoFit/>
          </a:bodyPr>
          <a:lstStyle/>
          <a:p>
            <a:pPr algn="ctr"/>
            <a:r>
              <a:rPr kumimoji="1" lang="en-US" altLang="ja-JP" sz="1100" dirty="0"/>
              <a:t>2023</a:t>
            </a:r>
            <a:endParaRPr kumimoji="1" lang="ja-JP" altLang="en-US" sz="1100" dirty="0"/>
          </a:p>
        </p:txBody>
      </p:sp>
      <p:sp>
        <p:nvSpPr>
          <p:cNvPr id="18" name="テキスト ボックス 17">
            <a:extLst>
              <a:ext uri="{FF2B5EF4-FFF2-40B4-BE49-F238E27FC236}">
                <a16:creationId xmlns:a16="http://schemas.microsoft.com/office/drawing/2014/main" id="{72683CDC-A2C2-42BC-B8FA-2FCE8EE9597A}"/>
              </a:ext>
            </a:extLst>
          </p:cNvPr>
          <p:cNvSpPr txBox="1"/>
          <p:nvPr/>
        </p:nvSpPr>
        <p:spPr>
          <a:xfrm>
            <a:off x="8786826" y="5344606"/>
            <a:ext cx="830424"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汚染</a:t>
            </a:r>
          </a:p>
        </p:txBody>
      </p:sp>
      <p:sp>
        <p:nvSpPr>
          <p:cNvPr id="11" name="テキスト ボックス 10">
            <a:extLst>
              <a:ext uri="{FF2B5EF4-FFF2-40B4-BE49-F238E27FC236}">
                <a16:creationId xmlns:a16="http://schemas.microsoft.com/office/drawing/2014/main" id="{CF492183-C04A-4BD2-AFFA-18EE3B5FED41}"/>
              </a:ext>
            </a:extLst>
          </p:cNvPr>
          <p:cNvSpPr txBox="1"/>
          <p:nvPr/>
        </p:nvSpPr>
        <p:spPr>
          <a:xfrm>
            <a:off x="1234751" y="5890194"/>
            <a:ext cx="1380931" cy="261610"/>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（出所）</a:t>
            </a:r>
            <a:r>
              <a:rPr kumimoji="1" lang="en-US" altLang="ja-JP" sz="1050" dirty="0">
                <a:latin typeface="BIZ UDPゴシック" panose="020B0400000000000000" pitchFamily="50" charset="-128"/>
                <a:ea typeface="BIZ UDPゴシック" panose="020B0400000000000000" pitchFamily="50" charset="-128"/>
              </a:rPr>
              <a:t>Amazon</a:t>
            </a:r>
            <a:endParaRPr kumimoji="1"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01554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荒廃する日本～外国人暴動、合成オピオイド流入～</a:t>
            </a:r>
          </a:p>
        </p:txBody>
      </p:sp>
      <p:pic>
        <p:nvPicPr>
          <p:cNvPr id="6148" name="Picture 4">
            <a:extLst>
              <a:ext uri="{FF2B5EF4-FFF2-40B4-BE49-F238E27FC236}">
                <a16:creationId xmlns:a16="http://schemas.microsoft.com/office/drawing/2014/main" id="{97AB969F-ED53-204C-8C37-236391341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5503"/>
            <a:ext cx="4334640" cy="61254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侍蟻 -SamuraiAri- 『外国人犯罪対策本部』:西川口とクルド人問題！">
            <a:extLst>
              <a:ext uri="{FF2B5EF4-FFF2-40B4-BE49-F238E27FC236}">
                <a16:creationId xmlns:a16="http://schemas.microsoft.com/office/drawing/2014/main" id="{8D769B8D-7550-46E5-BC3B-5FB399D55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149" y="532136"/>
            <a:ext cx="5222630" cy="293337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E10CB844-A790-4C9A-9726-CFB0E16FAD34}"/>
              </a:ext>
            </a:extLst>
          </p:cNvPr>
          <p:cNvSpPr txBox="1"/>
          <p:nvPr/>
        </p:nvSpPr>
        <p:spPr>
          <a:xfrm>
            <a:off x="851338" y="1429976"/>
            <a:ext cx="1713186" cy="707886"/>
          </a:xfrm>
          <a:prstGeom prst="rect">
            <a:avLst/>
          </a:prstGeom>
          <a:solidFill>
            <a:schemeClr val="bg1"/>
          </a:solidFill>
        </p:spPr>
        <p:txBody>
          <a:bodyPr wrap="square" rtlCol="0">
            <a:spAutoFit/>
          </a:bodyPr>
          <a:lstStyle/>
          <a:p>
            <a:pPr algn="r"/>
            <a:r>
              <a:rPr kumimoji="1" lang="ja-JP" altLang="en-US" sz="4000" b="1" dirty="0">
                <a:solidFill>
                  <a:srgbClr val="C00000"/>
                </a:solidFill>
                <a:latin typeface="BIZ UDゴシック" panose="020B0400000000000000" pitchFamily="49" charset="-128"/>
                <a:ea typeface="BIZ UDゴシック" panose="020B0400000000000000" pitchFamily="49" charset="-128"/>
              </a:rPr>
              <a:t>日本</a:t>
            </a:r>
          </a:p>
        </p:txBody>
      </p:sp>
      <p:sp>
        <p:nvSpPr>
          <p:cNvPr id="9" name="テキスト ボックス 8">
            <a:extLst>
              <a:ext uri="{FF2B5EF4-FFF2-40B4-BE49-F238E27FC236}">
                <a16:creationId xmlns:a16="http://schemas.microsoft.com/office/drawing/2014/main" id="{ED083161-6979-4B09-B757-F1F90FBEFFEA}"/>
              </a:ext>
            </a:extLst>
          </p:cNvPr>
          <p:cNvSpPr txBox="1"/>
          <p:nvPr/>
        </p:nvSpPr>
        <p:spPr>
          <a:xfrm>
            <a:off x="609600" y="489809"/>
            <a:ext cx="4193628" cy="769441"/>
          </a:xfrm>
          <a:prstGeom prst="rect">
            <a:avLst/>
          </a:prstGeom>
          <a:solidFill>
            <a:schemeClr val="bg1"/>
          </a:solidFill>
        </p:spPr>
        <p:txBody>
          <a:bodyPr wrap="square" rtlCol="0">
            <a:spAutoFit/>
          </a:bodyPr>
          <a:lstStyle/>
          <a:p>
            <a:pPr algn="ctr"/>
            <a:r>
              <a:rPr lang="en-US" altLang="ja-JP" sz="4400" dirty="0">
                <a:solidFill>
                  <a:srgbClr val="C00000"/>
                </a:solidFill>
                <a:latin typeface="72 Black" panose="020B0A04030603020204" pitchFamily="34" charset="0"/>
                <a:ea typeface="BIZ UDゴシック" panose="020B0400000000000000" pitchFamily="49" charset="-128"/>
                <a:cs typeface="72 Black" panose="020B0A04030603020204" pitchFamily="34" charset="0"/>
              </a:rPr>
              <a:t>JAPAN SHIFT</a:t>
            </a:r>
            <a:endParaRPr kumimoji="1" lang="ja-JP" altLang="en-US" sz="4400" dirty="0">
              <a:solidFill>
                <a:srgbClr val="C00000"/>
              </a:solidFill>
              <a:latin typeface="72 Black" panose="020B0A04030603020204" pitchFamily="34" charset="0"/>
              <a:ea typeface="BIZ UDゴシック" panose="020B0400000000000000" pitchFamily="49" charset="-128"/>
              <a:cs typeface="72 Black" panose="020B0A04030603020204" pitchFamily="34" charset="0"/>
            </a:endParaRPr>
          </a:p>
        </p:txBody>
      </p:sp>
      <p:pic>
        <p:nvPicPr>
          <p:cNvPr id="2050" name="Picture 2" descr="街中ゾンビ化...悪魔の致死性麻薬「フェンタニル」 〜 赤き国の刺客と麻薬戦争 〜 フィラデルフィア・ケンジントン - YouTube">
            <a:extLst>
              <a:ext uri="{FF2B5EF4-FFF2-40B4-BE49-F238E27FC236}">
                <a16:creationId xmlns:a16="http://schemas.microsoft.com/office/drawing/2014/main" id="{6ABB75A5-8633-452A-9403-EB4CEF9F0B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840" y="3570991"/>
            <a:ext cx="5214890" cy="293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19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C3003DD3-7EC0-4A3D-B266-2E3FEFE36C0B}"/>
              </a:ext>
            </a:extLst>
          </p:cNvPr>
          <p:cNvSpPr/>
          <p:nvPr/>
        </p:nvSpPr>
        <p:spPr>
          <a:xfrm>
            <a:off x="659605" y="1395513"/>
            <a:ext cx="2771775"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超過死亡</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人口減少</a:t>
            </a:r>
          </a:p>
        </p:txBody>
      </p:sp>
      <p:sp>
        <p:nvSpPr>
          <p:cNvPr id="6" name="四角形: 角を丸くする 5">
            <a:extLst>
              <a:ext uri="{FF2B5EF4-FFF2-40B4-BE49-F238E27FC236}">
                <a16:creationId xmlns:a16="http://schemas.microsoft.com/office/drawing/2014/main" id="{13F1ECCF-E941-45DC-90A0-4827E76A1B95}"/>
              </a:ext>
            </a:extLst>
          </p:cNvPr>
          <p:cNvSpPr/>
          <p:nvPr/>
        </p:nvSpPr>
        <p:spPr>
          <a:xfrm>
            <a:off x="8188356" y="1395513"/>
            <a:ext cx="3008375"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latin typeface="BIZ UDPゴシック" panose="020B0400000000000000" pitchFamily="50" charset="-128"/>
                <a:ea typeface="BIZ UDPゴシック" panose="020B0400000000000000" pitchFamily="50" charset="-128"/>
              </a:rPr>
              <a:t>異次元の</a:t>
            </a:r>
            <a:endParaRPr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少子化</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7" name="四角形: 角を丸くする 6">
            <a:extLst>
              <a:ext uri="{FF2B5EF4-FFF2-40B4-BE49-F238E27FC236}">
                <a16:creationId xmlns:a16="http://schemas.microsoft.com/office/drawing/2014/main" id="{1DE38F4A-B1E7-4910-A091-F4D3642686B9}"/>
              </a:ext>
            </a:extLst>
          </p:cNvPr>
          <p:cNvSpPr/>
          <p:nvPr/>
        </p:nvSpPr>
        <p:spPr>
          <a:xfrm>
            <a:off x="4257293" y="1395513"/>
            <a:ext cx="3105150" cy="1809750"/>
          </a:xfrm>
          <a:prstGeom prst="roundRect">
            <a:avLst>
              <a:gd name="adj" fmla="val 429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労働力人口減少</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1C2F2AB-7C72-4EA4-9013-030D059AE15C}"/>
              </a:ext>
            </a:extLst>
          </p:cNvPr>
          <p:cNvSpPr/>
          <p:nvPr/>
        </p:nvSpPr>
        <p:spPr>
          <a:xfrm>
            <a:off x="241335" y="3876676"/>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免疫不全</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dirty="0">
                <a:latin typeface="BIZ UDPゴシック" panose="020B0400000000000000" pitchFamily="50" charset="-128"/>
                <a:ea typeface="BIZ UDPゴシック" panose="020B0400000000000000" pitchFamily="50" charset="-128"/>
              </a:rPr>
              <a:t>癌・血栓</a:t>
            </a:r>
          </a:p>
        </p:txBody>
      </p:sp>
      <p:sp>
        <p:nvSpPr>
          <p:cNvPr id="10" name="四角形: 角を丸くする 9">
            <a:extLst>
              <a:ext uri="{FF2B5EF4-FFF2-40B4-BE49-F238E27FC236}">
                <a16:creationId xmlns:a16="http://schemas.microsoft.com/office/drawing/2014/main" id="{A7E5B67A-5F3F-4054-AA7F-78312318D93C}"/>
              </a:ext>
            </a:extLst>
          </p:cNvPr>
          <p:cNvSpPr/>
          <p:nvPr/>
        </p:nvSpPr>
        <p:spPr>
          <a:xfrm>
            <a:off x="3287713" y="3876676"/>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医療・医薬</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sz="3600" dirty="0">
                <a:latin typeface="BIZ UDPゴシック" panose="020B0400000000000000" pitchFamily="50" charset="-128"/>
                <a:ea typeface="BIZ UDPゴシック" panose="020B0400000000000000" pitchFamily="50" charset="-128"/>
              </a:rPr>
              <a:t>不妊現象</a:t>
            </a:r>
            <a:endParaRPr kumimoji="1" lang="en-US" altLang="ja-JP" sz="3600" dirty="0">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EF0E5E12-FC7F-4848-B60A-E364CA6827A6}"/>
              </a:ext>
            </a:extLst>
          </p:cNvPr>
          <p:cNvSpPr/>
          <p:nvPr/>
        </p:nvSpPr>
        <p:spPr>
          <a:xfrm>
            <a:off x="9418698" y="3876675"/>
            <a:ext cx="2278001" cy="1809749"/>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輸血</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sz="3600" dirty="0">
                <a:latin typeface="BIZ UDPゴシック" panose="020B0400000000000000" pitchFamily="50" charset="-128"/>
                <a:ea typeface="BIZ UDPゴシック" panose="020B0400000000000000" pitchFamily="50" charset="-128"/>
              </a:rPr>
              <a:t>問題</a:t>
            </a:r>
            <a:endParaRPr kumimoji="1" lang="ja-JP" altLang="en-US" sz="36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3C853108-C843-42D9-BDCD-99EF99585275}"/>
              </a:ext>
            </a:extLst>
          </p:cNvPr>
          <p:cNvSpPr txBox="1"/>
          <p:nvPr/>
        </p:nvSpPr>
        <p:spPr>
          <a:xfrm>
            <a:off x="0" y="52251"/>
            <a:ext cx="12192000" cy="461665"/>
          </a:xfrm>
          <a:custGeom>
            <a:avLst/>
            <a:gdLst>
              <a:gd name="connsiteX0" fmla="*/ 0 w 12192000"/>
              <a:gd name="connsiteY0" fmla="*/ 0 h 461665"/>
              <a:gd name="connsiteX1" fmla="*/ 702491 w 12192000"/>
              <a:gd name="connsiteY1" fmla="*/ 0 h 461665"/>
              <a:gd name="connsiteX2" fmla="*/ 1404983 w 12192000"/>
              <a:gd name="connsiteY2" fmla="*/ 0 h 461665"/>
              <a:gd name="connsiteX3" fmla="*/ 1863634 w 12192000"/>
              <a:gd name="connsiteY3" fmla="*/ 0 h 461665"/>
              <a:gd name="connsiteX4" fmla="*/ 2688046 w 12192000"/>
              <a:gd name="connsiteY4" fmla="*/ 0 h 461665"/>
              <a:gd name="connsiteX5" fmla="*/ 3390537 w 12192000"/>
              <a:gd name="connsiteY5" fmla="*/ 0 h 461665"/>
              <a:gd name="connsiteX6" fmla="*/ 3971109 w 12192000"/>
              <a:gd name="connsiteY6" fmla="*/ 0 h 461665"/>
              <a:gd name="connsiteX7" fmla="*/ 4429760 w 12192000"/>
              <a:gd name="connsiteY7" fmla="*/ 0 h 461665"/>
              <a:gd name="connsiteX8" fmla="*/ 4888411 w 12192000"/>
              <a:gd name="connsiteY8" fmla="*/ 0 h 461665"/>
              <a:gd name="connsiteX9" fmla="*/ 5103223 w 12192000"/>
              <a:gd name="connsiteY9" fmla="*/ 0 h 461665"/>
              <a:gd name="connsiteX10" fmla="*/ 5927634 w 12192000"/>
              <a:gd name="connsiteY10" fmla="*/ 0 h 461665"/>
              <a:gd name="connsiteX11" fmla="*/ 6630126 w 12192000"/>
              <a:gd name="connsiteY11" fmla="*/ 0 h 461665"/>
              <a:gd name="connsiteX12" fmla="*/ 7210697 w 12192000"/>
              <a:gd name="connsiteY12" fmla="*/ 0 h 461665"/>
              <a:gd name="connsiteX13" fmla="*/ 7913189 w 12192000"/>
              <a:gd name="connsiteY13" fmla="*/ 0 h 461665"/>
              <a:gd name="connsiteX14" fmla="*/ 8493760 w 12192000"/>
              <a:gd name="connsiteY14" fmla="*/ 0 h 461665"/>
              <a:gd name="connsiteX15" fmla="*/ 8830491 w 12192000"/>
              <a:gd name="connsiteY15" fmla="*/ 0 h 461665"/>
              <a:gd name="connsiteX16" fmla="*/ 9045303 w 12192000"/>
              <a:gd name="connsiteY16" fmla="*/ 0 h 461665"/>
              <a:gd name="connsiteX17" fmla="*/ 9503954 w 12192000"/>
              <a:gd name="connsiteY17" fmla="*/ 0 h 461665"/>
              <a:gd name="connsiteX18" fmla="*/ 10328366 w 12192000"/>
              <a:gd name="connsiteY18" fmla="*/ 0 h 461665"/>
              <a:gd name="connsiteX19" fmla="*/ 10543177 w 12192000"/>
              <a:gd name="connsiteY19" fmla="*/ 0 h 461665"/>
              <a:gd name="connsiteX20" fmla="*/ 10879909 w 12192000"/>
              <a:gd name="connsiteY20" fmla="*/ 0 h 461665"/>
              <a:gd name="connsiteX21" fmla="*/ 11460480 w 12192000"/>
              <a:gd name="connsiteY21" fmla="*/ 0 h 461665"/>
              <a:gd name="connsiteX22" fmla="*/ 12192000 w 12192000"/>
              <a:gd name="connsiteY22" fmla="*/ 0 h 461665"/>
              <a:gd name="connsiteX23" fmla="*/ 12192000 w 12192000"/>
              <a:gd name="connsiteY23" fmla="*/ 461665 h 461665"/>
              <a:gd name="connsiteX24" fmla="*/ 11367589 w 12192000"/>
              <a:gd name="connsiteY24" fmla="*/ 461665 h 461665"/>
              <a:gd name="connsiteX25" fmla="*/ 11030857 w 12192000"/>
              <a:gd name="connsiteY25" fmla="*/ 461665 h 461665"/>
              <a:gd name="connsiteX26" fmla="*/ 10816046 w 12192000"/>
              <a:gd name="connsiteY26" fmla="*/ 461665 h 461665"/>
              <a:gd name="connsiteX27" fmla="*/ 10235474 w 12192000"/>
              <a:gd name="connsiteY27" fmla="*/ 461665 h 461665"/>
              <a:gd name="connsiteX28" fmla="*/ 9411063 w 12192000"/>
              <a:gd name="connsiteY28" fmla="*/ 461665 h 461665"/>
              <a:gd name="connsiteX29" fmla="*/ 9074331 w 12192000"/>
              <a:gd name="connsiteY29" fmla="*/ 461665 h 461665"/>
              <a:gd name="connsiteX30" fmla="*/ 8249920 w 12192000"/>
              <a:gd name="connsiteY30" fmla="*/ 461665 h 461665"/>
              <a:gd name="connsiteX31" fmla="*/ 7425509 w 12192000"/>
              <a:gd name="connsiteY31" fmla="*/ 461665 h 461665"/>
              <a:gd name="connsiteX32" fmla="*/ 6601097 w 12192000"/>
              <a:gd name="connsiteY32" fmla="*/ 461665 h 461665"/>
              <a:gd name="connsiteX33" fmla="*/ 6142446 w 12192000"/>
              <a:gd name="connsiteY33" fmla="*/ 461665 h 461665"/>
              <a:gd name="connsiteX34" fmla="*/ 5805714 w 12192000"/>
              <a:gd name="connsiteY34" fmla="*/ 461665 h 461665"/>
              <a:gd name="connsiteX35" fmla="*/ 5347063 w 12192000"/>
              <a:gd name="connsiteY35" fmla="*/ 461665 h 461665"/>
              <a:gd name="connsiteX36" fmla="*/ 5010331 w 12192000"/>
              <a:gd name="connsiteY36" fmla="*/ 461665 h 461665"/>
              <a:gd name="connsiteX37" fmla="*/ 4429760 w 12192000"/>
              <a:gd name="connsiteY37" fmla="*/ 461665 h 461665"/>
              <a:gd name="connsiteX38" fmla="*/ 3605349 w 12192000"/>
              <a:gd name="connsiteY38" fmla="*/ 461665 h 461665"/>
              <a:gd name="connsiteX39" fmla="*/ 3146697 w 12192000"/>
              <a:gd name="connsiteY39" fmla="*/ 461665 h 461665"/>
              <a:gd name="connsiteX40" fmla="*/ 2566126 w 12192000"/>
              <a:gd name="connsiteY40" fmla="*/ 461665 h 461665"/>
              <a:gd name="connsiteX41" fmla="*/ 2351314 w 12192000"/>
              <a:gd name="connsiteY41" fmla="*/ 461665 h 461665"/>
              <a:gd name="connsiteX42" fmla="*/ 2014583 w 12192000"/>
              <a:gd name="connsiteY42" fmla="*/ 461665 h 461665"/>
              <a:gd name="connsiteX43" fmla="*/ 1555931 w 12192000"/>
              <a:gd name="connsiteY43" fmla="*/ 461665 h 461665"/>
              <a:gd name="connsiteX44" fmla="*/ 1097280 w 12192000"/>
              <a:gd name="connsiteY44" fmla="*/ 461665 h 461665"/>
              <a:gd name="connsiteX45" fmla="*/ 638629 w 12192000"/>
              <a:gd name="connsiteY45" fmla="*/ 461665 h 461665"/>
              <a:gd name="connsiteX46" fmla="*/ 0 w 12192000"/>
              <a:gd name="connsiteY46" fmla="*/ 461665 h 461665"/>
              <a:gd name="connsiteX47" fmla="*/ 0 w 12192000"/>
              <a:gd name="connsiteY4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61665" fill="none" extrusionOk="0">
                <a:moveTo>
                  <a:pt x="0" y="0"/>
                </a:moveTo>
                <a:cubicBezTo>
                  <a:pt x="179327" y="-17451"/>
                  <a:pt x="379031" y="35694"/>
                  <a:pt x="702491" y="0"/>
                </a:cubicBezTo>
                <a:cubicBezTo>
                  <a:pt x="1025951" y="-35694"/>
                  <a:pt x="1223218" y="68722"/>
                  <a:pt x="1404983" y="0"/>
                </a:cubicBezTo>
                <a:cubicBezTo>
                  <a:pt x="1586748" y="-68722"/>
                  <a:pt x="1742874" y="26319"/>
                  <a:pt x="1863634" y="0"/>
                </a:cubicBezTo>
                <a:cubicBezTo>
                  <a:pt x="1984394" y="-26319"/>
                  <a:pt x="2405618" y="28575"/>
                  <a:pt x="2688046" y="0"/>
                </a:cubicBezTo>
                <a:cubicBezTo>
                  <a:pt x="2970474" y="-28575"/>
                  <a:pt x="3243311" y="35909"/>
                  <a:pt x="3390537" y="0"/>
                </a:cubicBezTo>
                <a:cubicBezTo>
                  <a:pt x="3537763" y="-35909"/>
                  <a:pt x="3720627" y="33769"/>
                  <a:pt x="3971109" y="0"/>
                </a:cubicBezTo>
                <a:cubicBezTo>
                  <a:pt x="4221591" y="-33769"/>
                  <a:pt x="4325656" y="47810"/>
                  <a:pt x="4429760" y="0"/>
                </a:cubicBezTo>
                <a:cubicBezTo>
                  <a:pt x="4533864" y="-47810"/>
                  <a:pt x="4792485" y="41612"/>
                  <a:pt x="4888411" y="0"/>
                </a:cubicBezTo>
                <a:cubicBezTo>
                  <a:pt x="4984337" y="-41612"/>
                  <a:pt x="5044155" y="2952"/>
                  <a:pt x="5103223" y="0"/>
                </a:cubicBezTo>
                <a:cubicBezTo>
                  <a:pt x="5162291" y="-2952"/>
                  <a:pt x="5547205" y="96131"/>
                  <a:pt x="5927634" y="0"/>
                </a:cubicBezTo>
                <a:cubicBezTo>
                  <a:pt x="6308063" y="-96131"/>
                  <a:pt x="6289920" y="19463"/>
                  <a:pt x="6630126" y="0"/>
                </a:cubicBezTo>
                <a:cubicBezTo>
                  <a:pt x="6970332" y="-19463"/>
                  <a:pt x="7042185" y="38593"/>
                  <a:pt x="7210697" y="0"/>
                </a:cubicBezTo>
                <a:cubicBezTo>
                  <a:pt x="7379209" y="-38593"/>
                  <a:pt x="7772469" y="12982"/>
                  <a:pt x="7913189" y="0"/>
                </a:cubicBezTo>
                <a:cubicBezTo>
                  <a:pt x="8053909" y="-12982"/>
                  <a:pt x="8264069" y="8972"/>
                  <a:pt x="8493760" y="0"/>
                </a:cubicBezTo>
                <a:cubicBezTo>
                  <a:pt x="8723451" y="-8972"/>
                  <a:pt x="8752571" y="986"/>
                  <a:pt x="8830491" y="0"/>
                </a:cubicBezTo>
                <a:cubicBezTo>
                  <a:pt x="8908411" y="-986"/>
                  <a:pt x="8969295" y="11089"/>
                  <a:pt x="9045303" y="0"/>
                </a:cubicBezTo>
                <a:cubicBezTo>
                  <a:pt x="9121311" y="-11089"/>
                  <a:pt x="9311377" y="28851"/>
                  <a:pt x="9503954" y="0"/>
                </a:cubicBezTo>
                <a:cubicBezTo>
                  <a:pt x="9696531" y="-28851"/>
                  <a:pt x="9922486" y="75576"/>
                  <a:pt x="10328366" y="0"/>
                </a:cubicBezTo>
                <a:cubicBezTo>
                  <a:pt x="10734246" y="-75576"/>
                  <a:pt x="10480193" y="11782"/>
                  <a:pt x="10543177" y="0"/>
                </a:cubicBezTo>
                <a:cubicBezTo>
                  <a:pt x="10606161" y="-11782"/>
                  <a:pt x="10809927" y="10254"/>
                  <a:pt x="10879909" y="0"/>
                </a:cubicBezTo>
                <a:cubicBezTo>
                  <a:pt x="10949891" y="-10254"/>
                  <a:pt x="11303053" y="17594"/>
                  <a:pt x="11460480" y="0"/>
                </a:cubicBezTo>
                <a:cubicBezTo>
                  <a:pt x="11617907" y="-17594"/>
                  <a:pt x="11979785" y="73823"/>
                  <a:pt x="12192000" y="0"/>
                </a:cubicBezTo>
                <a:cubicBezTo>
                  <a:pt x="12208836" y="133735"/>
                  <a:pt x="12150915" y="330117"/>
                  <a:pt x="12192000" y="461665"/>
                </a:cubicBezTo>
                <a:cubicBezTo>
                  <a:pt x="12023598" y="464578"/>
                  <a:pt x="11622883" y="377132"/>
                  <a:pt x="11367589" y="461665"/>
                </a:cubicBezTo>
                <a:cubicBezTo>
                  <a:pt x="11112295" y="546198"/>
                  <a:pt x="11191693" y="434725"/>
                  <a:pt x="11030857" y="461665"/>
                </a:cubicBezTo>
                <a:cubicBezTo>
                  <a:pt x="10870021" y="488605"/>
                  <a:pt x="10915750" y="455928"/>
                  <a:pt x="10816046" y="461665"/>
                </a:cubicBezTo>
                <a:cubicBezTo>
                  <a:pt x="10716342" y="467402"/>
                  <a:pt x="10499546" y="455089"/>
                  <a:pt x="10235474" y="461665"/>
                </a:cubicBezTo>
                <a:cubicBezTo>
                  <a:pt x="9971402" y="468241"/>
                  <a:pt x="9786694" y="376076"/>
                  <a:pt x="9411063" y="461665"/>
                </a:cubicBezTo>
                <a:cubicBezTo>
                  <a:pt x="9035432" y="547254"/>
                  <a:pt x="9172438" y="452818"/>
                  <a:pt x="9074331" y="461665"/>
                </a:cubicBezTo>
                <a:cubicBezTo>
                  <a:pt x="8976224" y="470512"/>
                  <a:pt x="8461120" y="377729"/>
                  <a:pt x="8249920" y="461665"/>
                </a:cubicBezTo>
                <a:cubicBezTo>
                  <a:pt x="8038720" y="545601"/>
                  <a:pt x="7815135" y="439853"/>
                  <a:pt x="7425509" y="461665"/>
                </a:cubicBezTo>
                <a:cubicBezTo>
                  <a:pt x="7035883" y="483477"/>
                  <a:pt x="6901852" y="396210"/>
                  <a:pt x="6601097" y="461665"/>
                </a:cubicBezTo>
                <a:cubicBezTo>
                  <a:pt x="6300342" y="527120"/>
                  <a:pt x="6245779" y="429549"/>
                  <a:pt x="6142446" y="461665"/>
                </a:cubicBezTo>
                <a:cubicBezTo>
                  <a:pt x="6039113" y="493781"/>
                  <a:pt x="5932003" y="432722"/>
                  <a:pt x="5805714" y="461665"/>
                </a:cubicBezTo>
                <a:cubicBezTo>
                  <a:pt x="5679425" y="490608"/>
                  <a:pt x="5502110" y="458442"/>
                  <a:pt x="5347063" y="461665"/>
                </a:cubicBezTo>
                <a:cubicBezTo>
                  <a:pt x="5192016" y="464888"/>
                  <a:pt x="5108923" y="461005"/>
                  <a:pt x="5010331" y="461665"/>
                </a:cubicBezTo>
                <a:cubicBezTo>
                  <a:pt x="4911739" y="462325"/>
                  <a:pt x="4711174" y="417169"/>
                  <a:pt x="4429760" y="461665"/>
                </a:cubicBezTo>
                <a:cubicBezTo>
                  <a:pt x="4148346" y="506161"/>
                  <a:pt x="3873757" y="422549"/>
                  <a:pt x="3605349" y="461665"/>
                </a:cubicBezTo>
                <a:cubicBezTo>
                  <a:pt x="3336941" y="500781"/>
                  <a:pt x="3345110" y="413165"/>
                  <a:pt x="3146697" y="461665"/>
                </a:cubicBezTo>
                <a:cubicBezTo>
                  <a:pt x="2948284" y="510165"/>
                  <a:pt x="2852027" y="432322"/>
                  <a:pt x="2566126" y="461665"/>
                </a:cubicBezTo>
                <a:cubicBezTo>
                  <a:pt x="2280225" y="491008"/>
                  <a:pt x="2400486" y="439218"/>
                  <a:pt x="2351314" y="461665"/>
                </a:cubicBezTo>
                <a:cubicBezTo>
                  <a:pt x="2302142" y="484112"/>
                  <a:pt x="2143050" y="423369"/>
                  <a:pt x="2014583" y="461665"/>
                </a:cubicBezTo>
                <a:cubicBezTo>
                  <a:pt x="1886116" y="499961"/>
                  <a:pt x="1690486" y="436532"/>
                  <a:pt x="1555931" y="461665"/>
                </a:cubicBezTo>
                <a:cubicBezTo>
                  <a:pt x="1421376" y="486798"/>
                  <a:pt x="1299623" y="413127"/>
                  <a:pt x="1097280" y="461665"/>
                </a:cubicBezTo>
                <a:cubicBezTo>
                  <a:pt x="894937" y="510203"/>
                  <a:pt x="778560" y="438388"/>
                  <a:pt x="638629" y="461665"/>
                </a:cubicBezTo>
                <a:cubicBezTo>
                  <a:pt x="498698" y="484942"/>
                  <a:pt x="262007" y="429271"/>
                  <a:pt x="0" y="461665"/>
                </a:cubicBezTo>
                <a:cubicBezTo>
                  <a:pt x="-54345" y="361363"/>
                  <a:pt x="44181" y="207236"/>
                  <a:pt x="0" y="0"/>
                </a:cubicBezTo>
                <a:close/>
              </a:path>
              <a:path w="12192000" h="461665" stroke="0" extrusionOk="0">
                <a:moveTo>
                  <a:pt x="0" y="0"/>
                </a:moveTo>
                <a:cubicBezTo>
                  <a:pt x="66568" y="-25432"/>
                  <a:pt x="141085" y="6194"/>
                  <a:pt x="214811" y="0"/>
                </a:cubicBezTo>
                <a:cubicBezTo>
                  <a:pt x="288537" y="-6194"/>
                  <a:pt x="497918" y="51247"/>
                  <a:pt x="673463" y="0"/>
                </a:cubicBezTo>
                <a:cubicBezTo>
                  <a:pt x="849008" y="-51247"/>
                  <a:pt x="1135175" y="30848"/>
                  <a:pt x="1375954" y="0"/>
                </a:cubicBezTo>
                <a:cubicBezTo>
                  <a:pt x="1616733" y="-30848"/>
                  <a:pt x="1719651" y="28094"/>
                  <a:pt x="1834606" y="0"/>
                </a:cubicBezTo>
                <a:cubicBezTo>
                  <a:pt x="1949561" y="-28094"/>
                  <a:pt x="1969510" y="13550"/>
                  <a:pt x="2049417" y="0"/>
                </a:cubicBezTo>
                <a:cubicBezTo>
                  <a:pt x="2129324" y="-13550"/>
                  <a:pt x="2537622" y="54016"/>
                  <a:pt x="2873829" y="0"/>
                </a:cubicBezTo>
                <a:cubicBezTo>
                  <a:pt x="3210036" y="-54016"/>
                  <a:pt x="3211781" y="43737"/>
                  <a:pt x="3332480" y="0"/>
                </a:cubicBezTo>
                <a:cubicBezTo>
                  <a:pt x="3453179" y="-43737"/>
                  <a:pt x="3522445" y="23828"/>
                  <a:pt x="3669211" y="0"/>
                </a:cubicBezTo>
                <a:cubicBezTo>
                  <a:pt x="3815977" y="-23828"/>
                  <a:pt x="4328025" y="44545"/>
                  <a:pt x="4493623" y="0"/>
                </a:cubicBezTo>
                <a:cubicBezTo>
                  <a:pt x="4659221" y="-44545"/>
                  <a:pt x="5029163" y="8304"/>
                  <a:pt x="5196114" y="0"/>
                </a:cubicBezTo>
                <a:cubicBezTo>
                  <a:pt x="5363065" y="-8304"/>
                  <a:pt x="5680362" y="54444"/>
                  <a:pt x="5898606" y="0"/>
                </a:cubicBezTo>
                <a:cubicBezTo>
                  <a:pt x="6116850" y="-54444"/>
                  <a:pt x="6287335" y="5359"/>
                  <a:pt x="6479177" y="0"/>
                </a:cubicBezTo>
                <a:cubicBezTo>
                  <a:pt x="6671019" y="-5359"/>
                  <a:pt x="6657125" y="33989"/>
                  <a:pt x="6815909" y="0"/>
                </a:cubicBezTo>
                <a:cubicBezTo>
                  <a:pt x="6974693" y="-33989"/>
                  <a:pt x="7220922" y="55904"/>
                  <a:pt x="7518400" y="0"/>
                </a:cubicBezTo>
                <a:cubicBezTo>
                  <a:pt x="7815878" y="-55904"/>
                  <a:pt x="7744494" y="8694"/>
                  <a:pt x="7855131" y="0"/>
                </a:cubicBezTo>
                <a:cubicBezTo>
                  <a:pt x="7965768" y="-8694"/>
                  <a:pt x="8307619" y="3915"/>
                  <a:pt x="8557623" y="0"/>
                </a:cubicBezTo>
                <a:cubicBezTo>
                  <a:pt x="8807627" y="-3915"/>
                  <a:pt x="8899072" y="47911"/>
                  <a:pt x="9138194" y="0"/>
                </a:cubicBezTo>
                <a:cubicBezTo>
                  <a:pt x="9377316" y="-47911"/>
                  <a:pt x="9444163" y="24861"/>
                  <a:pt x="9718766" y="0"/>
                </a:cubicBezTo>
                <a:cubicBezTo>
                  <a:pt x="9993369" y="-24861"/>
                  <a:pt x="9872712" y="11325"/>
                  <a:pt x="9933577" y="0"/>
                </a:cubicBezTo>
                <a:cubicBezTo>
                  <a:pt x="9994442" y="-11325"/>
                  <a:pt x="10315158" y="51353"/>
                  <a:pt x="10636069" y="0"/>
                </a:cubicBezTo>
                <a:cubicBezTo>
                  <a:pt x="10956980" y="-51353"/>
                  <a:pt x="10947004" y="39678"/>
                  <a:pt x="11094720" y="0"/>
                </a:cubicBezTo>
                <a:cubicBezTo>
                  <a:pt x="11242436" y="-39678"/>
                  <a:pt x="11846061" y="11596"/>
                  <a:pt x="12192000" y="0"/>
                </a:cubicBezTo>
                <a:cubicBezTo>
                  <a:pt x="12225553" y="192820"/>
                  <a:pt x="12146187" y="338666"/>
                  <a:pt x="12192000" y="461665"/>
                </a:cubicBezTo>
                <a:cubicBezTo>
                  <a:pt x="11937321" y="525054"/>
                  <a:pt x="11552421" y="441654"/>
                  <a:pt x="11367589" y="461665"/>
                </a:cubicBezTo>
                <a:cubicBezTo>
                  <a:pt x="11182757" y="481676"/>
                  <a:pt x="10801876" y="454175"/>
                  <a:pt x="10543177" y="461665"/>
                </a:cubicBezTo>
                <a:cubicBezTo>
                  <a:pt x="10284478" y="469155"/>
                  <a:pt x="10297233" y="453277"/>
                  <a:pt x="10206446" y="461665"/>
                </a:cubicBezTo>
                <a:cubicBezTo>
                  <a:pt x="10115659" y="470053"/>
                  <a:pt x="10034699" y="447879"/>
                  <a:pt x="9991634" y="461665"/>
                </a:cubicBezTo>
                <a:cubicBezTo>
                  <a:pt x="9948569" y="475451"/>
                  <a:pt x="9533631" y="394934"/>
                  <a:pt x="9411063" y="461665"/>
                </a:cubicBezTo>
                <a:cubicBezTo>
                  <a:pt x="9288495" y="528396"/>
                  <a:pt x="9159224" y="454899"/>
                  <a:pt x="8952411" y="461665"/>
                </a:cubicBezTo>
                <a:cubicBezTo>
                  <a:pt x="8745598" y="468431"/>
                  <a:pt x="8602469" y="408843"/>
                  <a:pt x="8371840" y="461665"/>
                </a:cubicBezTo>
                <a:cubicBezTo>
                  <a:pt x="8141211" y="514487"/>
                  <a:pt x="7933378" y="447101"/>
                  <a:pt x="7791269" y="461665"/>
                </a:cubicBezTo>
                <a:cubicBezTo>
                  <a:pt x="7649160" y="476229"/>
                  <a:pt x="7659752" y="457513"/>
                  <a:pt x="7576457" y="461665"/>
                </a:cubicBezTo>
                <a:cubicBezTo>
                  <a:pt x="7493162" y="465817"/>
                  <a:pt x="7335937" y="420763"/>
                  <a:pt x="7117806" y="461665"/>
                </a:cubicBezTo>
                <a:cubicBezTo>
                  <a:pt x="6899675" y="502567"/>
                  <a:pt x="6807592" y="418609"/>
                  <a:pt x="6659154" y="461665"/>
                </a:cubicBezTo>
                <a:cubicBezTo>
                  <a:pt x="6510716" y="504721"/>
                  <a:pt x="6216788" y="460363"/>
                  <a:pt x="5956663" y="461665"/>
                </a:cubicBezTo>
                <a:cubicBezTo>
                  <a:pt x="5696538" y="462967"/>
                  <a:pt x="5600320" y="447058"/>
                  <a:pt x="5498011" y="461665"/>
                </a:cubicBezTo>
                <a:cubicBezTo>
                  <a:pt x="5395702" y="476272"/>
                  <a:pt x="5115989" y="427583"/>
                  <a:pt x="4795520" y="461665"/>
                </a:cubicBezTo>
                <a:cubicBezTo>
                  <a:pt x="4475051" y="495747"/>
                  <a:pt x="4588294" y="447072"/>
                  <a:pt x="4458789" y="461665"/>
                </a:cubicBezTo>
                <a:cubicBezTo>
                  <a:pt x="4329284" y="476258"/>
                  <a:pt x="4245447" y="444885"/>
                  <a:pt x="4122057" y="461665"/>
                </a:cubicBezTo>
                <a:cubicBezTo>
                  <a:pt x="3998667" y="478445"/>
                  <a:pt x="3959724" y="442809"/>
                  <a:pt x="3907246" y="461665"/>
                </a:cubicBezTo>
                <a:cubicBezTo>
                  <a:pt x="3854768" y="480521"/>
                  <a:pt x="3553763" y="411552"/>
                  <a:pt x="3448594" y="461665"/>
                </a:cubicBezTo>
                <a:cubicBezTo>
                  <a:pt x="3343425" y="511778"/>
                  <a:pt x="3087630" y="439114"/>
                  <a:pt x="2989943" y="461665"/>
                </a:cubicBezTo>
                <a:cubicBezTo>
                  <a:pt x="2892256" y="484216"/>
                  <a:pt x="2863460" y="441172"/>
                  <a:pt x="2775131" y="461665"/>
                </a:cubicBezTo>
                <a:cubicBezTo>
                  <a:pt x="2686802" y="482158"/>
                  <a:pt x="2630144" y="448022"/>
                  <a:pt x="2560320" y="461665"/>
                </a:cubicBezTo>
                <a:cubicBezTo>
                  <a:pt x="2490496" y="475308"/>
                  <a:pt x="1904122" y="417994"/>
                  <a:pt x="1735909" y="461665"/>
                </a:cubicBezTo>
                <a:cubicBezTo>
                  <a:pt x="1567696" y="505336"/>
                  <a:pt x="1596572" y="444468"/>
                  <a:pt x="1521097" y="461665"/>
                </a:cubicBezTo>
                <a:cubicBezTo>
                  <a:pt x="1445622" y="478862"/>
                  <a:pt x="1106148" y="398335"/>
                  <a:pt x="940526" y="461665"/>
                </a:cubicBezTo>
                <a:cubicBezTo>
                  <a:pt x="774904" y="524995"/>
                  <a:pt x="832589" y="440029"/>
                  <a:pt x="725714" y="461665"/>
                </a:cubicBezTo>
                <a:cubicBezTo>
                  <a:pt x="618839" y="483301"/>
                  <a:pt x="605889" y="444298"/>
                  <a:pt x="510903" y="461665"/>
                </a:cubicBezTo>
                <a:cubicBezTo>
                  <a:pt x="415917" y="479032"/>
                  <a:pt x="185205" y="435553"/>
                  <a:pt x="0" y="461665"/>
                </a:cubicBezTo>
                <a:cubicBezTo>
                  <a:pt x="-40310" y="348583"/>
                  <a:pt x="41948" y="131011"/>
                  <a:pt x="0" y="0"/>
                </a:cubicBezTo>
                <a:close/>
              </a:path>
            </a:pathLst>
          </a:custGeom>
          <a:solidFill>
            <a:schemeClr val="tx1">
              <a:lumMod val="75000"/>
              <a:lumOff val="25000"/>
            </a:schemeClr>
          </a:solidFill>
          <a:ln>
            <a:solidFill>
              <a:schemeClr val="tx1"/>
            </a:solidFill>
            <a:extLst>
              <a:ext uri="{C807C97D-BFC1-408E-A445-0C87EB9F89A2}">
                <ask:lineSketchStyleProps xmlns:ask="http://schemas.microsoft.com/office/drawing/2018/sketchyshapes" sd="684247500">
                  <a:prstGeom prst="rect">
                    <a:avLst/>
                  </a:prstGeom>
                  <ask:type>
                    <ask:lineSketchScribble/>
                  </ask:type>
                </ask:lineSketchStyleProps>
              </a:ext>
            </a:extLst>
          </a:ln>
          <a:effectLst>
            <a:glow rad="228600">
              <a:schemeClr val="accent3">
                <a:satMod val="175000"/>
                <a:alpha val="40000"/>
              </a:schemeClr>
            </a:glow>
          </a:effectLst>
        </p:spPr>
        <p:txBody>
          <a:bodyPr wrap="square" rtlCol="0">
            <a:spAutoFit/>
          </a:bodyPr>
          <a:lstStyle/>
          <a:p>
            <a:pPr algn="ctr"/>
            <a:r>
              <a:rPr kumimoji="1" lang="ja-JP" altLang="en-US" sz="2400" dirty="0">
                <a:solidFill>
                  <a:srgbClr val="FFC000"/>
                </a:solidFill>
                <a:latin typeface="BIZ UDPゴシック" panose="020B0400000000000000" pitchFamily="50" charset="-128"/>
                <a:ea typeface="BIZ UDPゴシック" panose="020B0400000000000000" pitchFamily="50" charset="-128"/>
              </a:rPr>
              <a:t>ジャパン・ファクター</a:t>
            </a:r>
            <a:r>
              <a:rPr kumimoji="1" lang="en-US" altLang="ja-JP" sz="2400" dirty="0">
                <a:solidFill>
                  <a:srgbClr val="FFC000"/>
                </a:solidFill>
                <a:latin typeface="BIZ UDPゴシック" panose="020B0400000000000000" pitchFamily="50" charset="-128"/>
                <a:ea typeface="BIZ UDPゴシック" panose="020B0400000000000000" pitchFamily="50" charset="-128"/>
              </a:rPr>
              <a:t>X</a:t>
            </a:r>
            <a:endParaRPr kumimoji="1" lang="ja-JP" altLang="en-US" sz="2400" dirty="0">
              <a:solidFill>
                <a:srgbClr val="FFC000"/>
              </a:solidFill>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08563BF6-23C6-46EB-B0ED-522B43B29089}"/>
              </a:ext>
            </a:extLst>
          </p:cNvPr>
          <p:cNvSpPr/>
          <p:nvPr/>
        </p:nvSpPr>
        <p:spPr>
          <a:xfrm>
            <a:off x="171450" y="5934075"/>
            <a:ext cx="11849100" cy="676275"/>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2800" b="1" dirty="0">
                <a:solidFill>
                  <a:schemeClr val="tx1"/>
                </a:solidFill>
                <a:latin typeface="BIZ UDPゴシック" panose="020B0400000000000000" pitchFamily="50" charset="-128"/>
                <a:ea typeface="BIZ UDPゴシック" panose="020B0400000000000000" pitchFamily="50" charset="-128"/>
              </a:rPr>
              <a:t>ジャパン・ファクター </a:t>
            </a:r>
            <a:r>
              <a:rPr kumimoji="1" lang="en-US" altLang="ja-JP" sz="2800" b="1" dirty="0">
                <a:solidFill>
                  <a:schemeClr val="tx1"/>
                </a:solidFill>
                <a:latin typeface="BIZ UDPゴシック" panose="020B0400000000000000" pitchFamily="50" charset="-128"/>
                <a:ea typeface="BIZ UDPゴシック" panose="020B0400000000000000" pitchFamily="50" charset="-128"/>
              </a:rPr>
              <a:t>X</a:t>
            </a:r>
            <a:endParaRPr kumimoji="1" lang="ja-JP" altLang="en-US" sz="2800" b="1" dirty="0">
              <a:solidFill>
                <a:schemeClr val="tx1"/>
              </a:solidFill>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4E9DE97E-A9FA-4E53-897C-CCC5F642FC8B}"/>
              </a:ext>
            </a:extLst>
          </p:cNvPr>
          <p:cNvSpPr/>
          <p:nvPr/>
        </p:nvSpPr>
        <p:spPr>
          <a:xfrm>
            <a:off x="6353206" y="3876676"/>
            <a:ext cx="2771775" cy="1809750"/>
          </a:xfrm>
          <a:prstGeom prst="roundRect">
            <a:avLst>
              <a:gd name="adj" fmla="val 4298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結婚</a:t>
            </a:r>
            <a:endParaRPr kumimoji="1" lang="en-US" altLang="ja-JP" sz="3600" dirty="0">
              <a:latin typeface="BIZ UDPゴシック" panose="020B0400000000000000" pitchFamily="50" charset="-128"/>
              <a:ea typeface="BIZ UDPゴシック" panose="020B0400000000000000" pitchFamily="50" charset="-128"/>
            </a:endParaRPr>
          </a:p>
          <a:p>
            <a:pPr algn="ctr"/>
            <a:r>
              <a:rPr lang="ja-JP" altLang="en-US" sz="3600" dirty="0">
                <a:latin typeface="BIZ UDPゴシック" panose="020B0400000000000000" pitchFamily="50" charset="-128"/>
                <a:ea typeface="BIZ UDPゴシック" panose="020B0400000000000000" pitchFamily="50" charset="-128"/>
              </a:rPr>
              <a:t>変異遺伝</a:t>
            </a:r>
            <a:endParaRPr kumimoji="1" lang="ja-JP" altLang="en-US" sz="36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32A8163E-2B79-4932-8047-2C1ABFE5691E}"/>
              </a:ext>
            </a:extLst>
          </p:cNvPr>
          <p:cNvSpPr txBox="1"/>
          <p:nvPr/>
        </p:nvSpPr>
        <p:spPr>
          <a:xfrm>
            <a:off x="3772905" y="678417"/>
            <a:ext cx="4568663" cy="338554"/>
          </a:xfrm>
          <a:prstGeom prst="rect">
            <a:avLst/>
          </a:prstGeom>
          <a:solidFill>
            <a:srgbClr val="FFC000"/>
          </a:solidFill>
          <a:ln>
            <a:solidFill>
              <a:srgbClr val="FFC000"/>
            </a:solidFill>
          </a:ln>
          <a:effectLst>
            <a:glow rad="63500">
              <a:schemeClr val="accent2">
                <a:satMod val="175000"/>
                <a:alpha val="40000"/>
              </a:schemeClr>
            </a:glow>
          </a:effectLst>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2023</a:t>
            </a:r>
            <a:r>
              <a:rPr kumimoji="1" lang="ja-JP" altLang="en-US" sz="1600" dirty="0">
                <a:latin typeface="BIZ UDPゴシック" panose="020B0400000000000000" pitchFamily="50" charset="-128"/>
                <a:ea typeface="BIZ UDPゴシック" panose="020B0400000000000000" pitchFamily="50" charset="-128"/>
              </a:rPr>
              <a:t>年</a:t>
            </a:r>
            <a:r>
              <a:rPr kumimoji="1" lang="en-US" altLang="ja-JP" sz="1600" dirty="0">
                <a:latin typeface="BIZ UDPゴシック" panose="020B0400000000000000" pitchFamily="50" charset="-128"/>
                <a:ea typeface="BIZ UDPゴシック" panose="020B0400000000000000" pitchFamily="50" charset="-128"/>
              </a:rPr>
              <a:t>6</a:t>
            </a:r>
            <a:r>
              <a:rPr kumimoji="1" lang="ja-JP" altLang="en-US" sz="1600" dirty="0">
                <a:latin typeface="BIZ UDPゴシック" panose="020B0400000000000000" pitchFamily="50" charset="-128"/>
                <a:ea typeface="BIZ UDPゴシック" panose="020B0400000000000000" pitchFamily="50" charset="-128"/>
              </a:rPr>
              <a:t>月</a:t>
            </a:r>
            <a:r>
              <a:rPr kumimoji="1" lang="en-US" altLang="ja-JP" sz="1600" dirty="0">
                <a:latin typeface="BIZ UDPゴシック" panose="020B0400000000000000" pitchFamily="50" charset="-128"/>
                <a:ea typeface="BIZ UDPゴシック" panose="020B0400000000000000" pitchFamily="50" charset="-128"/>
              </a:rPr>
              <a:t>9</a:t>
            </a:r>
            <a:r>
              <a:rPr kumimoji="1" lang="ja-JP" altLang="en-US" sz="1600" dirty="0">
                <a:latin typeface="BIZ UDPゴシック" panose="020B0400000000000000" pitchFamily="50" charset="-128"/>
                <a:ea typeface="BIZ UDPゴシック" panose="020B0400000000000000" pitchFamily="50" charset="-128"/>
              </a:rPr>
              <a:t>日開催の「ｍ</a:t>
            </a:r>
            <a:r>
              <a:rPr kumimoji="1" lang="en-US" altLang="ja-JP" sz="1600" dirty="0">
                <a:latin typeface="BIZ UDPゴシック" panose="020B0400000000000000" pitchFamily="50" charset="-128"/>
                <a:ea typeface="BIZ UDPゴシック" panose="020B0400000000000000" pitchFamily="50" charset="-128"/>
              </a:rPr>
              <a:t>RNA</a:t>
            </a:r>
            <a:r>
              <a:rPr kumimoji="1" lang="ja-JP" altLang="en-US" sz="1600" dirty="0">
                <a:latin typeface="BIZ UDPゴシック" panose="020B0400000000000000" pitchFamily="50" charset="-128"/>
                <a:ea typeface="BIZ UDPゴシック" panose="020B0400000000000000" pitchFamily="50" charset="-128"/>
              </a:rPr>
              <a:t>医薬」から転載</a:t>
            </a:r>
          </a:p>
        </p:txBody>
      </p:sp>
    </p:spTree>
    <p:extLst>
      <p:ext uri="{BB962C8B-B14F-4D97-AF65-F5344CB8AC3E}">
        <p14:creationId xmlns:p14="http://schemas.microsoft.com/office/powerpoint/2010/main" val="1597702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34461F6E-DE66-5E31-354B-BDE00E090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31" y="638827"/>
            <a:ext cx="4309393" cy="591126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C15AD60-0704-826A-440B-DFCCC4688F22}"/>
              </a:ext>
            </a:extLst>
          </p:cNvPr>
          <p:cNvSpPr txBox="1"/>
          <p:nvPr/>
        </p:nvSpPr>
        <p:spPr>
          <a:xfrm rot="20480482">
            <a:off x="622852" y="3019696"/>
            <a:ext cx="6096000"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hlinkClick r:id="rId3"/>
              </a:rPr>
              <a:t>https://twitter.com/coenvermeeren/status/1671403929626632192</a:t>
            </a:r>
            <a:r>
              <a:rPr lang="ja-JP" altLang="en-US" sz="1200" dirty="0">
                <a:latin typeface="Amasis MT Pro Black" panose="02040A04050005020304" pitchFamily="18" charset="0"/>
                <a:ea typeface="BIZ UDPゴシック" panose="020B0400000000000000" pitchFamily="50" charset="-128"/>
              </a:rPr>
              <a:t>　</a:t>
            </a:r>
          </a:p>
        </p:txBody>
      </p:sp>
      <p:pic>
        <p:nvPicPr>
          <p:cNvPr id="3076" name="Picture 4" descr="Image">
            <a:extLst>
              <a:ext uri="{FF2B5EF4-FFF2-40B4-BE49-F238E27FC236}">
                <a16:creationId xmlns:a16="http://schemas.microsoft.com/office/drawing/2014/main" id="{8E3EB231-9E99-9DDE-1DFF-4B4861120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397" y="190500"/>
            <a:ext cx="5381625" cy="6477000"/>
          </a:xfrm>
          <a:prstGeom prst="rect">
            <a:avLst/>
          </a:prstGeom>
          <a:noFill/>
          <a:extLst>
            <a:ext uri="{909E8E84-426E-40DD-AFC4-6F175D3DCCD1}">
              <a14:hiddenFill xmlns:a14="http://schemas.microsoft.com/office/drawing/2010/main">
                <a:solidFill>
                  <a:srgbClr val="FFFFFF"/>
                </a:solidFill>
              </a14:hiddenFill>
            </a:ext>
          </a:extLst>
        </p:spPr>
      </p:pic>
      <p:sp>
        <p:nvSpPr>
          <p:cNvPr id="2" name="四角形: 角を丸くする 1">
            <a:extLst>
              <a:ext uri="{FF2B5EF4-FFF2-40B4-BE49-F238E27FC236}">
                <a16:creationId xmlns:a16="http://schemas.microsoft.com/office/drawing/2014/main" id="{D9AE495F-08EB-45EE-AB3E-F294A0DE72B6}"/>
              </a:ext>
            </a:extLst>
          </p:cNvPr>
          <p:cNvSpPr/>
          <p:nvPr/>
        </p:nvSpPr>
        <p:spPr>
          <a:xfrm>
            <a:off x="6432331" y="2051831"/>
            <a:ext cx="4183117" cy="5126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39D14DF-1388-46D1-8328-CF75DF39DE75}"/>
              </a:ext>
            </a:extLst>
          </p:cNvPr>
          <p:cNvSpPr txBox="1"/>
          <p:nvPr/>
        </p:nvSpPr>
        <p:spPr>
          <a:xfrm>
            <a:off x="362854" y="5479560"/>
            <a:ext cx="5733146" cy="646331"/>
          </a:xfrm>
          <a:prstGeom prst="rect">
            <a:avLst/>
          </a:prstGeom>
          <a:solidFill>
            <a:schemeClr val="accent2"/>
          </a:solidFill>
          <a:effectLst>
            <a:softEdge rad="63500"/>
          </a:effectLst>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日本人の若年層は、過剰な疾病予防政策の影響で、</a:t>
            </a: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生殖能力を失っている可能性・・・杞憂であって欲しい！</a:t>
            </a:r>
          </a:p>
        </p:txBody>
      </p:sp>
      <p:sp>
        <p:nvSpPr>
          <p:cNvPr id="7" name="正方形/長方形 6">
            <a:extLst>
              <a:ext uri="{FF2B5EF4-FFF2-40B4-BE49-F238E27FC236}">
                <a16:creationId xmlns:a16="http://schemas.microsoft.com/office/drawing/2014/main" id="{716EC2E2-24AB-4CF8-B123-E7F45F046678}"/>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ｍ</a:t>
            </a:r>
            <a:r>
              <a:rPr kumimoji="1" lang="en-US" altLang="ja-JP" sz="2400" b="1" dirty="0">
                <a:latin typeface="BIZ UDPゴシック" panose="020B0400000000000000" pitchFamily="50" charset="-128"/>
                <a:ea typeface="BIZ UDPゴシック" panose="020B0400000000000000" pitchFamily="50" charset="-128"/>
              </a:rPr>
              <a:t>RNA</a:t>
            </a:r>
            <a:r>
              <a:rPr kumimoji="1" lang="ja-JP" altLang="en-US" sz="2400" b="1" dirty="0">
                <a:latin typeface="BIZ UDPゴシック" panose="020B0400000000000000" pitchFamily="50" charset="-128"/>
                <a:ea typeface="BIZ UDPゴシック" panose="020B0400000000000000" pitchFamily="50" charset="-128"/>
              </a:rPr>
              <a:t>医薬の生殖細胞への影響を懸念</a:t>
            </a:r>
          </a:p>
        </p:txBody>
      </p:sp>
      <p:sp>
        <p:nvSpPr>
          <p:cNvPr id="8" name="テキスト ボックス 7">
            <a:extLst>
              <a:ext uri="{FF2B5EF4-FFF2-40B4-BE49-F238E27FC236}">
                <a16:creationId xmlns:a16="http://schemas.microsoft.com/office/drawing/2014/main" id="{F9E33AEB-D016-42CC-971C-2D4D8EBD9FF8}"/>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Tree>
    <p:extLst>
      <p:ext uri="{BB962C8B-B14F-4D97-AF65-F5344CB8AC3E}">
        <p14:creationId xmlns:p14="http://schemas.microsoft.com/office/powerpoint/2010/main" val="49761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Make More BABIES </a:t>
            </a:r>
            <a:r>
              <a:rPr lang="ja-JP" altLang="en-US" sz="3200" b="1" dirty="0">
                <a:solidFill>
                  <a:srgbClr val="FFC000"/>
                </a:solidFill>
                <a:latin typeface="BIZ UDPゴシック" panose="020B0400000000000000" pitchFamily="50" charset="-128"/>
                <a:ea typeface="BIZ UDPゴシック" panose="020B0400000000000000" pitchFamily="50" charset="-128"/>
              </a:rPr>
              <a:t>❣</a:t>
            </a:r>
            <a:endParaRPr kumimoji="1" lang="ja-JP" altLang="en-US" sz="2400" b="1" dirty="0">
              <a:solidFill>
                <a:srgbClr val="FFC000"/>
              </a:solidFill>
              <a:latin typeface="BIZ UDPゴシック" panose="020B0400000000000000" pitchFamily="50" charset="-128"/>
              <a:ea typeface="BIZ UDPゴシック" panose="020B0400000000000000" pitchFamily="50" charset="-128"/>
            </a:endParaRPr>
          </a:p>
        </p:txBody>
      </p:sp>
      <p:pic>
        <p:nvPicPr>
          <p:cNvPr id="2" name="Picture 2" descr="Image">
            <a:extLst>
              <a:ext uri="{FF2B5EF4-FFF2-40B4-BE49-F238E27FC236}">
                <a16:creationId xmlns:a16="http://schemas.microsoft.com/office/drawing/2014/main" id="{D1D3D23C-8D07-FA3E-C0D0-B4983D1D3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435" y="538683"/>
            <a:ext cx="5250180" cy="594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赤ちゃん 笑顔 イラスト素材 [ 6115052 ] - フォトライブラリー photolibrary">
            <a:extLst>
              <a:ext uri="{FF2B5EF4-FFF2-40B4-BE49-F238E27FC236}">
                <a16:creationId xmlns:a16="http://schemas.microsoft.com/office/drawing/2014/main" id="{206F7DF5-0962-48C2-BE21-B93D87ED62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5669" y="3085529"/>
            <a:ext cx="939850" cy="865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41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50902"/>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31530" y="2467791"/>
            <a:ext cx="12160469" cy="2477601"/>
          </a:xfrm>
          <a:prstGeom prst="rect">
            <a:avLst/>
          </a:prstGeom>
          <a:noFill/>
        </p:spPr>
        <p:txBody>
          <a:bodyPr wrap="square" rtlCol="0">
            <a:spAutoFit/>
          </a:bodyPr>
          <a:lstStyle/>
          <a:p>
            <a:pPr algn="ctr"/>
            <a:r>
              <a:rPr kumimoji="1" lang="ja-JP" altLang="en-US" sz="11500" dirty="0">
                <a:solidFill>
                  <a:srgbClr val="FFC000"/>
                </a:solidFill>
                <a:latin typeface="Berlin Sans FB Demi" panose="020E0802020502020306" pitchFamily="34" charset="0"/>
                <a:ea typeface="BIZ UDPゴシック" panose="020B0400000000000000" pitchFamily="50" charset="-128"/>
              </a:rPr>
              <a:t>ウクライナ戦訓</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solidFill>
                <a:latin typeface="Amasis MT Pro Black" panose="02040A04050005020304" pitchFamily="18" charset="0"/>
                <a:ea typeface="BIZ UDPゴシック" panose="020B0400000000000000" pitchFamily="50" charset="-128"/>
              </a:rPr>
              <a:t>～認知戦、電子戦、塹壕戦～</a:t>
            </a:r>
            <a:endParaRPr kumimoji="1" lang="ja-JP" altLang="en-US" sz="4000" dirty="0">
              <a:solidFill>
                <a:schemeClr val="bg1"/>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9</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25</a:t>
            </a:r>
            <a:r>
              <a:rPr lang="ja-JP" altLang="en-US" sz="3200" dirty="0">
                <a:latin typeface="BIZ UDPゴシック" panose="020B0400000000000000" pitchFamily="50" charset="-128"/>
                <a:ea typeface="BIZ UDPゴシック" panose="020B0400000000000000" pitchFamily="50" charset="-128"/>
              </a:rPr>
              <a:t>日（月曜日）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地図">
            <a:extLst>
              <a:ext uri="{FF2B5EF4-FFF2-40B4-BE49-F238E27FC236}">
                <a16:creationId xmlns:a16="http://schemas.microsoft.com/office/drawing/2014/main" id="{E9DBEF20-CA17-7E68-5FFA-23D3006A2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317" y="419834"/>
            <a:ext cx="10428157" cy="6161167"/>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0A1EB83C-7714-3629-D886-FF612EF65345}"/>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2025</a:t>
            </a:r>
            <a:r>
              <a:rPr lang="ja-JP" altLang="en-US" sz="2400" b="1" dirty="0">
                <a:latin typeface="BIZ UDPゴシック" panose="020B0400000000000000" pitchFamily="50" charset="-128"/>
                <a:ea typeface="BIZ UDPゴシック" panose="020B0400000000000000" pitchFamily="50" charset="-128"/>
              </a:rPr>
              <a:t>年の人口予測＠</a:t>
            </a:r>
            <a:r>
              <a:rPr lang="en-US" altLang="ja-JP" sz="2400" b="1" dirty="0">
                <a:latin typeface="BIZ UDPゴシック" panose="020B0400000000000000" pitchFamily="50" charset="-128"/>
                <a:ea typeface="BIZ UDPゴシック" panose="020B0400000000000000" pitchFamily="50" charset="-128"/>
              </a:rPr>
              <a:t>Deagel.com</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BFEE91F5-2C09-C081-84D9-970141A5A40A}"/>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Tree>
    <p:extLst>
      <p:ext uri="{BB962C8B-B14F-4D97-AF65-F5344CB8AC3E}">
        <p14:creationId xmlns:p14="http://schemas.microsoft.com/office/powerpoint/2010/main" val="3850255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9AB43006-AE29-1BE2-EBEA-C5C57353C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96" y="254833"/>
            <a:ext cx="11492740" cy="646466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65</a:t>
            </a:r>
            <a:r>
              <a:rPr lang="ja-JP" altLang="en-US" sz="2400" b="1">
                <a:latin typeface="BIZ UDPゴシック" panose="020B0400000000000000" pitchFamily="50" charset="-128"/>
                <a:ea typeface="BIZ UDPゴシック" panose="020B0400000000000000" pitchFamily="50" charset="-128"/>
              </a:rPr>
              <a:t>歳以上の人口に異変</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58200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b="1" dirty="0">
                <a:latin typeface="BIZ UDPゴシック" panose="020B0400000000000000" pitchFamily="50" charset="-128"/>
                <a:ea typeface="BIZ UDPゴシック" panose="020B0400000000000000" pitchFamily="50" charset="-128"/>
              </a:rPr>
              <a:t>日本の人口遷移</a:t>
            </a:r>
            <a:endParaRPr kumimoji="1" lang="en-US" altLang="ja-JP" sz="8000" b="1" dirty="0">
              <a:latin typeface="BIZ UDPゴシック" panose="020B0400000000000000" pitchFamily="50" charset="-128"/>
              <a:ea typeface="BIZ UDPゴシック" panose="020B0400000000000000" pitchFamily="50" charset="-128"/>
            </a:endParaRPr>
          </a:p>
          <a:p>
            <a:pPr algn="ctr"/>
            <a:r>
              <a:rPr lang="ja-JP" altLang="en-US" sz="8000" b="1" dirty="0">
                <a:latin typeface="BIZ UDPゴシック" panose="020B0400000000000000" pitchFamily="50" charset="-128"/>
                <a:ea typeface="BIZ UDPゴシック" panose="020B0400000000000000" pitchFamily="50" charset="-128"/>
              </a:rPr>
              <a:t>耕作地と人口増加</a:t>
            </a:r>
            <a:endParaRPr kumimoji="1" lang="ja-JP" altLang="en-US" sz="80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37567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F4DB2CC-9207-DC62-392F-4A993245AB49}"/>
              </a:ext>
            </a:extLst>
          </p:cNvPr>
          <p:cNvPicPr>
            <a:picLocks noChangeAspect="1"/>
          </p:cNvPicPr>
          <p:nvPr/>
        </p:nvPicPr>
        <p:blipFill>
          <a:blip r:embed="rId2"/>
          <a:stretch>
            <a:fillRect/>
          </a:stretch>
        </p:blipFill>
        <p:spPr>
          <a:xfrm>
            <a:off x="1695068" y="498856"/>
            <a:ext cx="8801863" cy="5860288"/>
          </a:xfrm>
          <a:prstGeom prst="rect">
            <a:avLst/>
          </a:prstGeom>
        </p:spPr>
      </p:pic>
    </p:spTree>
    <p:extLst>
      <p:ext uri="{BB962C8B-B14F-4D97-AF65-F5344CB8AC3E}">
        <p14:creationId xmlns:p14="http://schemas.microsoft.com/office/powerpoint/2010/main" val="53707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世界人口の推移～人類誕生から</a:t>
            </a:r>
            <a:r>
              <a:rPr lang="en-US" altLang="ja-JP" sz="2400" b="1" dirty="0">
                <a:latin typeface="BIZ UDPゴシック" panose="020B0400000000000000" pitchFamily="50" charset="-128"/>
                <a:ea typeface="BIZ UDPゴシック" panose="020B0400000000000000" pitchFamily="50" charset="-128"/>
              </a:rPr>
              <a:t>2050</a:t>
            </a:r>
            <a:r>
              <a:rPr lang="ja-JP" altLang="en-US" sz="2400" b="1" dirty="0">
                <a:latin typeface="BIZ UDPゴシック" panose="020B0400000000000000" pitchFamily="50" charset="-128"/>
                <a:ea typeface="BIZ UDPゴシック" panose="020B0400000000000000" pitchFamily="50" charset="-128"/>
              </a:rPr>
              <a:t>年まで</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050" name="Picture 2" descr="plot">
            <a:extLst>
              <a:ext uri="{FF2B5EF4-FFF2-40B4-BE49-F238E27FC236}">
                <a16:creationId xmlns:a16="http://schemas.microsoft.com/office/drawing/2014/main" id="{D04EA957-DF06-097C-FFB2-3F5FD69D5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3218"/>
            <a:ext cx="12192000" cy="608488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2E100B3-29FC-9D63-F4E4-8C652AD084E9}"/>
              </a:ext>
            </a:extLst>
          </p:cNvPr>
          <p:cNvSpPr txBox="1"/>
          <p:nvPr/>
        </p:nvSpPr>
        <p:spPr>
          <a:xfrm>
            <a:off x="4245734" y="714356"/>
            <a:ext cx="3889947" cy="954107"/>
          </a:xfrm>
          <a:prstGeom prst="rect">
            <a:avLst/>
          </a:prstGeom>
          <a:solidFill>
            <a:schemeClr val="bg1"/>
          </a:solidFill>
          <a:effectLst>
            <a:glow rad="228600">
              <a:schemeClr val="accent5">
                <a:satMod val="175000"/>
                <a:alpha val="40000"/>
              </a:schemeClr>
            </a:glow>
          </a:effectLst>
          <a:scene3d>
            <a:camera prst="orthographicFront"/>
            <a:lightRig rig="threePt" dir="t"/>
          </a:scene3d>
          <a:sp3d>
            <a:bevelT w="152400" h="50800" prst="softRound"/>
          </a:sp3d>
        </p:spPr>
        <p:txBody>
          <a:bodyPr wrap="square">
            <a:spAutoFit/>
          </a:bodyPr>
          <a:lstStyle/>
          <a:p>
            <a:r>
              <a:rPr lang="en-US" altLang="ja-JP" sz="1400" b="0" i="0" dirty="0">
                <a:effectLst/>
                <a:latin typeface="BIZ UDPゴシック" panose="020B0400000000000000" pitchFamily="50" charset="-128"/>
                <a:ea typeface="BIZ UDPゴシック" panose="020B0400000000000000" pitchFamily="50" charset="-128"/>
              </a:rPr>
              <a:t>50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1987</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60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1998</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70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2010</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80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2022</a:t>
            </a:r>
            <a:r>
              <a:rPr lang="ja-JP" altLang="en-US" sz="1400" b="0" i="0" dirty="0">
                <a:effectLst/>
                <a:latin typeface="BIZ UDPゴシック" panose="020B0400000000000000" pitchFamily="50" charset="-128"/>
                <a:ea typeface="BIZ UDPゴシック" panose="020B0400000000000000" pitchFamily="50" charset="-128"/>
              </a:rPr>
              <a:t>年</a:t>
            </a:r>
            <a:r>
              <a:rPr lang="en-US" altLang="ja-JP" sz="1400" b="0" i="0" dirty="0">
                <a:effectLst/>
                <a:latin typeface="BIZ UDPゴシック" panose="020B0400000000000000" pitchFamily="50" charset="-128"/>
                <a:ea typeface="BIZ UDPゴシック" panose="020B0400000000000000" pitchFamily="50" charset="-128"/>
              </a:rPr>
              <a:t>11</a:t>
            </a:r>
            <a:r>
              <a:rPr lang="ja-JP" altLang="en-US" sz="1400" b="0" i="0" dirty="0">
                <a:effectLst/>
                <a:latin typeface="BIZ UDPゴシック" panose="020B0400000000000000" pitchFamily="50" charset="-128"/>
                <a:ea typeface="BIZ UDPゴシック" panose="020B0400000000000000" pitchFamily="50" charset="-128"/>
              </a:rPr>
              <a:t>月</a:t>
            </a:r>
            <a:r>
              <a:rPr lang="en-US" altLang="ja-JP" sz="1400" b="0" i="0" dirty="0">
                <a:effectLst/>
                <a:latin typeface="BIZ UDPゴシック" panose="020B0400000000000000" pitchFamily="50" charset="-128"/>
                <a:ea typeface="BIZ UDPゴシック" panose="020B0400000000000000" pitchFamily="50" charset="-128"/>
              </a:rPr>
              <a:t>15</a:t>
            </a:r>
            <a:r>
              <a:rPr lang="ja-JP" altLang="en-US" sz="1400" b="0" i="0" dirty="0">
                <a:effectLst/>
                <a:latin typeface="BIZ UDPゴシック" panose="020B0400000000000000" pitchFamily="50" charset="-128"/>
                <a:ea typeface="BIZ UDPゴシック" panose="020B0400000000000000" pitchFamily="50" charset="-128"/>
              </a:rPr>
              <a:t>日？</a:t>
            </a:r>
            <a:endParaRPr lang="ja-JP" altLang="en-US" sz="1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16670C1-BE3A-339F-708E-AF1DDC9C119C}"/>
              </a:ext>
            </a:extLst>
          </p:cNvPr>
          <p:cNvSpPr txBox="1"/>
          <p:nvPr/>
        </p:nvSpPr>
        <p:spPr>
          <a:xfrm>
            <a:off x="1980573" y="6297943"/>
            <a:ext cx="7748041" cy="261610"/>
          </a:xfrm>
          <a:prstGeom prst="rect">
            <a:avLst/>
          </a:prstGeom>
          <a:noFill/>
        </p:spPr>
        <p:txBody>
          <a:bodyPr wrap="square">
            <a:spAutoFit/>
          </a:bodyPr>
          <a:lstStyle/>
          <a:p>
            <a:r>
              <a:rPr lang="en-US" altLang="ja-JP" sz="1100" dirty="0">
                <a:latin typeface="Amasis MT Pro Black" panose="02040A04050005020304" pitchFamily="18" charset="0"/>
              </a:rPr>
              <a:t>https://tokyo.unfpa.org/ja/resources/%E8%B3%87%E6%96%99%E3%83%BB%E7%B5%B1%E8%A8%88</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15888632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86C6CA0-A05C-2334-5AF3-4B3CE2AF857D}"/>
              </a:ext>
            </a:extLst>
          </p:cNvPr>
          <p:cNvPicPr>
            <a:picLocks noChangeAspect="1"/>
          </p:cNvPicPr>
          <p:nvPr/>
        </p:nvPicPr>
        <p:blipFill>
          <a:blip r:embed="rId2"/>
          <a:stretch>
            <a:fillRect/>
          </a:stretch>
        </p:blipFill>
        <p:spPr>
          <a:xfrm>
            <a:off x="936813" y="373115"/>
            <a:ext cx="10318374" cy="6111770"/>
          </a:xfrm>
          <a:prstGeom prst="rect">
            <a:avLst/>
          </a:prstGeom>
        </p:spPr>
      </p:pic>
    </p:spTree>
    <p:extLst>
      <p:ext uri="{BB962C8B-B14F-4D97-AF65-F5344CB8AC3E}">
        <p14:creationId xmlns:p14="http://schemas.microsoft.com/office/powerpoint/2010/main" val="1753716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CAF775C-0CE9-D0B7-2DBE-4D7210D91994}"/>
              </a:ext>
            </a:extLst>
          </p:cNvPr>
          <p:cNvPicPr>
            <a:picLocks noChangeAspect="1"/>
          </p:cNvPicPr>
          <p:nvPr/>
        </p:nvPicPr>
        <p:blipFill>
          <a:blip r:embed="rId2"/>
          <a:stretch>
            <a:fillRect/>
          </a:stretch>
        </p:blipFill>
        <p:spPr>
          <a:xfrm>
            <a:off x="1089226" y="418839"/>
            <a:ext cx="10013548" cy="6020322"/>
          </a:xfrm>
          <a:prstGeom prst="rect">
            <a:avLst/>
          </a:prstGeom>
        </p:spPr>
      </p:pic>
    </p:spTree>
    <p:extLst>
      <p:ext uri="{BB962C8B-B14F-4D97-AF65-F5344CB8AC3E}">
        <p14:creationId xmlns:p14="http://schemas.microsoft.com/office/powerpoint/2010/main" val="2433482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Chart, line chart&#10;&#10;Description automatically generated">
            <a:extLst>
              <a:ext uri="{FF2B5EF4-FFF2-40B4-BE49-F238E27FC236}">
                <a16:creationId xmlns:a16="http://schemas.microsoft.com/office/drawing/2014/main" id="{B5CE69D4-32A6-1659-EEB3-6CBA7BA05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571" y="517147"/>
            <a:ext cx="9448862" cy="6168466"/>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国連世界人口推計＠２０２２年</a:t>
            </a:r>
          </a:p>
        </p:txBody>
      </p:sp>
      <p:sp>
        <p:nvSpPr>
          <p:cNvPr id="6" name="テキスト ボックス 5">
            <a:extLst>
              <a:ext uri="{FF2B5EF4-FFF2-40B4-BE49-F238E27FC236}">
                <a16:creationId xmlns:a16="http://schemas.microsoft.com/office/drawing/2014/main" id="{8713E033-5961-D713-ED67-85E92034D422}"/>
              </a:ext>
            </a:extLst>
          </p:cNvPr>
          <p:cNvSpPr txBox="1"/>
          <p:nvPr/>
        </p:nvSpPr>
        <p:spPr>
          <a:xfrm>
            <a:off x="3014611" y="6365159"/>
            <a:ext cx="6104744" cy="230832"/>
          </a:xfrm>
          <a:prstGeom prst="rect">
            <a:avLst/>
          </a:prstGeom>
          <a:noFill/>
        </p:spPr>
        <p:txBody>
          <a:bodyPr wrap="square">
            <a:spAutoFit/>
          </a:bodyPr>
          <a:lstStyle/>
          <a:p>
            <a:pPr algn="ctr"/>
            <a:r>
              <a:rPr lang="en-US" altLang="ja-JP" sz="900" dirty="0">
                <a:latin typeface="Amasis MT Pro Black" panose="02040A04050005020304" pitchFamily="18" charset="0"/>
              </a:rPr>
              <a:t>https://www.un.org/development/desa/pd/content/World-Population-Prospects-2022</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884009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7F248620-D288-62F3-B81A-CD5F18740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312" y="328265"/>
            <a:ext cx="8374940" cy="6222437"/>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国連世界人口の２１００年までの人口シナリオ</a:t>
            </a:r>
          </a:p>
        </p:txBody>
      </p:sp>
      <p:sp>
        <p:nvSpPr>
          <p:cNvPr id="7" name="テキスト ボックス 6">
            <a:extLst>
              <a:ext uri="{FF2B5EF4-FFF2-40B4-BE49-F238E27FC236}">
                <a16:creationId xmlns:a16="http://schemas.microsoft.com/office/drawing/2014/main" id="{3B32D137-28FB-9533-C8E8-4EC5B7A26D6D}"/>
              </a:ext>
            </a:extLst>
          </p:cNvPr>
          <p:cNvSpPr txBox="1"/>
          <p:nvPr/>
        </p:nvSpPr>
        <p:spPr>
          <a:xfrm>
            <a:off x="3007115" y="455503"/>
            <a:ext cx="6104744" cy="230832"/>
          </a:xfrm>
          <a:prstGeom prst="rect">
            <a:avLst/>
          </a:prstGeom>
          <a:noFill/>
        </p:spPr>
        <p:txBody>
          <a:bodyPr wrap="square">
            <a:spAutoFit/>
          </a:bodyPr>
          <a:lstStyle/>
          <a:p>
            <a:pPr algn="ctr"/>
            <a:r>
              <a:rPr lang="en-US" altLang="ja-JP" sz="900" dirty="0">
                <a:latin typeface="Amasis MT Pro Black" panose="02040A04050005020304" pitchFamily="18" charset="0"/>
              </a:rPr>
              <a:t>https://www.un.org/development/desa/pd/content/World-Population-Prospects-2022</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224734305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54641</TotalTime>
  <Words>3365</Words>
  <Application>Microsoft Office PowerPoint</Application>
  <PresentationFormat>ワイド画面</PresentationFormat>
  <Paragraphs>474</Paragraphs>
  <Slides>71</Slides>
  <Notes>2</Notes>
  <HiddenSlides>0</HiddenSlides>
  <MMClips>0</MMClips>
  <ScaleCrop>false</ScaleCrop>
  <HeadingPairs>
    <vt:vector size="6" baseType="variant">
      <vt:variant>
        <vt:lpstr>使用されているフォント</vt:lpstr>
      </vt:variant>
      <vt:variant>
        <vt:i4>16</vt:i4>
      </vt:variant>
      <vt:variant>
        <vt:lpstr>テーマ</vt:lpstr>
      </vt:variant>
      <vt:variant>
        <vt:i4>1</vt:i4>
      </vt:variant>
      <vt:variant>
        <vt:lpstr>スライド タイトル</vt:lpstr>
      </vt:variant>
      <vt:variant>
        <vt:i4>71</vt:i4>
      </vt:variant>
    </vt:vector>
  </HeadingPairs>
  <TitlesOfParts>
    <vt:vector size="88" baseType="lpstr">
      <vt:lpstr>BIZ UDPゴシック</vt:lpstr>
      <vt:lpstr>BIZ UDP明朝 Medium</vt:lpstr>
      <vt:lpstr>BIZ UDゴシック</vt:lpstr>
      <vt:lpstr>HG明朝E</vt:lpstr>
      <vt:lpstr>Meiryo UI</vt:lpstr>
      <vt:lpstr>Microsoft YaHei</vt:lpstr>
      <vt:lpstr>UD デジタル 教科書体 NK-B</vt:lpstr>
      <vt:lpstr>UD デジタル 教科書体 N-R</vt:lpstr>
      <vt:lpstr>游ゴシック</vt:lpstr>
      <vt:lpstr>游ゴシック Light</vt:lpstr>
      <vt:lpstr>72 Black</vt:lpstr>
      <vt:lpstr>Amasis MT Pro Black</vt:lpstr>
      <vt:lpstr>Arial</vt:lpstr>
      <vt:lpstr>Berlin Sans FB Demi</vt:lpstr>
      <vt:lpstr>Calibri</vt:lpstr>
      <vt:lpstr>Roboto Mono</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243</cp:revision>
  <cp:lastPrinted>2023-07-25T02:16:56Z</cp:lastPrinted>
  <dcterms:created xsi:type="dcterms:W3CDTF">2023-03-29T00:02:56Z</dcterms:created>
  <dcterms:modified xsi:type="dcterms:W3CDTF">2023-08-25T06:19:25Z</dcterms:modified>
</cp:coreProperties>
</file>